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7"/>
  </p:sldMasterIdLst>
  <p:notesMasterIdLst>
    <p:notesMasterId r:id="rId25"/>
  </p:notesMasterIdLst>
  <p:sldIdLst>
    <p:sldId id="256" r:id="rId8"/>
    <p:sldId id="348" r:id="rId9"/>
    <p:sldId id="674" r:id="rId10"/>
    <p:sldId id="983" r:id="rId11"/>
    <p:sldId id="985" r:id="rId12"/>
    <p:sldId id="986" r:id="rId13"/>
    <p:sldId id="974" r:id="rId14"/>
    <p:sldId id="980" r:id="rId15"/>
    <p:sldId id="996" r:id="rId16"/>
    <p:sldId id="988" r:id="rId17"/>
    <p:sldId id="989" r:id="rId18"/>
    <p:sldId id="258" r:id="rId19"/>
    <p:sldId id="284" r:id="rId20"/>
    <p:sldId id="269" r:id="rId21"/>
    <p:sldId id="302" r:id="rId22"/>
    <p:sldId id="998" r:id="rId23"/>
    <p:sldId id="377" r:id="rId24"/>
  </p:sldIdLst>
  <p:sldSz cx="12192000" cy="6858000"/>
  <p:notesSz cx="9144000" cy="6858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99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249" autoAdjust="0"/>
  </p:normalViewPr>
  <p:slideViewPr>
    <p:cSldViewPr>
      <p:cViewPr varScale="1">
        <p:scale>
          <a:sx n="71" d="100"/>
          <a:sy n="71" d="100"/>
        </p:scale>
        <p:origin x="660" y="6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135167C7-B27F-44EB-988A-115BF92739B1}" type="datetimeFigureOut">
              <a:rPr lang="fi-FI" smtClean="0"/>
              <a:pPr/>
              <a:t>10.10.2019</a:t>
            </a:fld>
            <a:endParaRPr lang="fi-FI"/>
          </a:p>
        </p:txBody>
      </p:sp>
      <p:sp>
        <p:nvSpPr>
          <p:cNvPr id="4" name="Dian kuvan paikkamerkki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02D9D5-4B4E-4775-82B7-EC6ACE666D77}" type="slidenum">
              <a:rPr lang="fi-FI" smtClean="0"/>
              <a:pPr/>
              <a:t>‹#›</a:t>
            </a:fld>
            <a:endParaRPr lang="fi-FI"/>
          </a:p>
        </p:txBody>
      </p:sp>
    </p:spTree>
    <p:extLst>
      <p:ext uri="{BB962C8B-B14F-4D97-AF65-F5344CB8AC3E}">
        <p14:creationId xmlns:p14="http://schemas.microsoft.com/office/powerpoint/2010/main" val="3574679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A002D9D5-4B4E-4775-82B7-EC6ACE666D77}" type="slidenum">
              <a:rPr lang="fi-FI" smtClean="0"/>
              <a:pPr/>
              <a:t>2</a:t>
            </a:fld>
            <a:endParaRPr lang="fi-FI"/>
          </a:p>
        </p:txBody>
      </p:sp>
    </p:spTree>
    <p:extLst>
      <p:ext uri="{BB962C8B-B14F-4D97-AF65-F5344CB8AC3E}">
        <p14:creationId xmlns:p14="http://schemas.microsoft.com/office/powerpoint/2010/main" val="703115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pPr defTabSz="2002129">
              <a:defRPr/>
            </a:pPr>
            <a:fld id="{A002D9D5-4B4E-4775-82B7-EC6ACE666D77}" type="slidenum">
              <a:rPr lang="fi-FI" sz="4000" kern="0">
                <a:solidFill>
                  <a:sysClr val="windowText" lastClr="000000"/>
                </a:solidFill>
              </a:rPr>
              <a:pPr defTabSz="2002129">
                <a:defRPr/>
              </a:pPr>
              <a:t>3</a:t>
            </a:fld>
            <a:endParaRPr lang="fi-FI" sz="4000" kern="0">
              <a:solidFill>
                <a:sysClr val="windowText" lastClr="000000"/>
              </a:solidFill>
            </a:endParaRPr>
          </a:p>
        </p:txBody>
      </p:sp>
    </p:spTree>
    <p:extLst>
      <p:ext uri="{BB962C8B-B14F-4D97-AF65-F5344CB8AC3E}">
        <p14:creationId xmlns:p14="http://schemas.microsoft.com/office/powerpoint/2010/main" val="2177135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Lisäsin otsikkoon: viheryhteystarpeiden osalta t. Ilona</a:t>
            </a:r>
          </a:p>
        </p:txBody>
      </p:sp>
      <p:sp>
        <p:nvSpPr>
          <p:cNvPr id="4" name="Dian numeron paikkamerkki 3"/>
          <p:cNvSpPr>
            <a:spLocks noGrp="1"/>
          </p:cNvSpPr>
          <p:nvPr>
            <p:ph type="sldNum" sz="quarter" idx="5"/>
          </p:nvPr>
        </p:nvSpPr>
        <p:spPr/>
        <p:txBody>
          <a:bodyPr/>
          <a:lstStyle/>
          <a:p>
            <a:fld id="{A002D9D5-4B4E-4775-82B7-EC6ACE666D77}" type="slidenum">
              <a:rPr lang="fi-FI" smtClean="0"/>
              <a:pPr/>
              <a:t>15</a:t>
            </a:fld>
            <a:endParaRPr lang="fi-FI"/>
          </a:p>
        </p:txBody>
      </p:sp>
    </p:spTree>
    <p:extLst>
      <p:ext uri="{BB962C8B-B14F-4D97-AF65-F5344CB8AC3E}">
        <p14:creationId xmlns:p14="http://schemas.microsoft.com/office/powerpoint/2010/main" val="3473591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Muistutuksen tehneille, jotka ovat sitä kirjallisesti pyytäneet ja samalla ilmoittaneet osoitteensa, on ilmoitettava maakunnan liiton perusteltu kannanotto esitettyyn mielipiteeseen eli vastine.</a:t>
            </a:r>
          </a:p>
          <a:p>
            <a:endParaRPr lang="fi-FI" dirty="0"/>
          </a:p>
          <a:p>
            <a:r>
              <a:rPr lang="fi-FI" dirty="0"/>
              <a:t>Kaavan hyväksymistä koskevasta päätöksestä on viipymättä lähetettävä tieto niille kunnan jäsenille sekä muistutuksen tekijöille, jotka ovat kaavan nähtävillä ollessa sitä pyytäneet ja samalla ilmoittaneet osoitteensa.</a:t>
            </a:r>
          </a:p>
        </p:txBody>
      </p:sp>
      <p:sp>
        <p:nvSpPr>
          <p:cNvPr id="4" name="Dian numeron paikkamerkki 3"/>
          <p:cNvSpPr>
            <a:spLocks noGrp="1"/>
          </p:cNvSpPr>
          <p:nvPr>
            <p:ph type="sldNum" sz="quarter" idx="10"/>
          </p:nvPr>
        </p:nvSpPr>
        <p:spPr/>
        <p:txBody>
          <a:bodyPr/>
          <a:lstStyle/>
          <a:p>
            <a:fld id="{A002D9D5-4B4E-4775-82B7-EC6ACE666D77}" type="slidenum">
              <a:rPr lang="fi-FI" smtClean="0"/>
              <a:pPr/>
              <a:t>17</a:t>
            </a:fld>
            <a:endParaRPr lang="fi-FI"/>
          </a:p>
        </p:txBody>
      </p:sp>
    </p:spTree>
    <p:extLst>
      <p:ext uri="{BB962C8B-B14F-4D97-AF65-F5344CB8AC3E}">
        <p14:creationId xmlns:p14="http://schemas.microsoft.com/office/powerpoint/2010/main" val="6848054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Aloitusdia suomi-ruotsi">
    <p:spTree>
      <p:nvGrpSpPr>
        <p:cNvPr id="1" name=""/>
        <p:cNvGrpSpPr/>
        <p:nvPr/>
      </p:nvGrpSpPr>
      <p:grpSpPr>
        <a:xfrm>
          <a:off x="0" y="0"/>
          <a:ext cx="0" cy="0"/>
          <a:chOff x="0" y="0"/>
          <a:chExt cx="0" cy="0"/>
        </a:xfrm>
      </p:grpSpPr>
      <p:pic>
        <p:nvPicPr>
          <p:cNvPr id="5" name="Kuva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51072" y="1772816"/>
            <a:ext cx="4640928" cy="5112568"/>
          </a:xfrm>
          <a:prstGeom prst="rect">
            <a:avLst/>
          </a:prstGeom>
        </p:spPr>
      </p:pic>
      <p:sp>
        <p:nvSpPr>
          <p:cNvPr id="10" name="Vastakkaisista kulmista pyöristetty suorakulmio 9"/>
          <p:cNvSpPr/>
          <p:nvPr userDrawn="1"/>
        </p:nvSpPr>
        <p:spPr>
          <a:xfrm flipH="1">
            <a:off x="815413" y="5108144"/>
            <a:ext cx="4464496" cy="864096"/>
          </a:xfrm>
          <a:prstGeom prst="round2DiagRect">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Vastakkaisista kulmista pyöristetty suorakulmio 8"/>
          <p:cNvSpPr/>
          <p:nvPr userDrawn="1"/>
        </p:nvSpPr>
        <p:spPr>
          <a:xfrm>
            <a:off x="815413" y="3235936"/>
            <a:ext cx="6264696" cy="1728192"/>
          </a:xfrm>
          <a:prstGeom prst="round2DiagRect">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2" name="Otsikko 1"/>
          <p:cNvSpPr>
            <a:spLocks noGrp="1"/>
          </p:cNvSpPr>
          <p:nvPr>
            <p:ph type="ctrTitle" hasCustomPrompt="1"/>
          </p:nvPr>
        </p:nvSpPr>
        <p:spPr>
          <a:xfrm>
            <a:off x="1088715" y="3235936"/>
            <a:ext cx="5991393" cy="1707663"/>
          </a:xfrm>
        </p:spPr>
        <p:txBody>
          <a:bodyPr>
            <a:normAutofit/>
          </a:bodyPr>
          <a:lstStyle>
            <a:lvl1pPr algn="l">
              <a:defRPr sz="3200">
                <a:solidFill>
                  <a:schemeClr val="bg1"/>
                </a:solidFill>
              </a:defRPr>
            </a:lvl1pPr>
          </a:lstStyle>
          <a:p>
            <a:r>
              <a:rPr lang="fi-FI" dirty="0"/>
              <a:t>Lisää otsikko</a:t>
            </a:r>
          </a:p>
        </p:txBody>
      </p:sp>
      <p:sp>
        <p:nvSpPr>
          <p:cNvPr id="3" name="Alaotsikko 2"/>
          <p:cNvSpPr>
            <a:spLocks noGrp="1"/>
          </p:cNvSpPr>
          <p:nvPr>
            <p:ph type="subTitle" idx="1" hasCustomPrompt="1"/>
          </p:nvPr>
        </p:nvSpPr>
        <p:spPr>
          <a:xfrm>
            <a:off x="1092104" y="5128463"/>
            <a:ext cx="3960440" cy="823458"/>
          </a:xfrm>
        </p:spPr>
        <p:txBody>
          <a:bodyPr anchor="ct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dirty="0"/>
              <a:t>Lisää nimi ja päivämäärä</a:t>
            </a:r>
          </a:p>
        </p:txBody>
      </p:sp>
      <p:pic>
        <p:nvPicPr>
          <p:cNvPr id="15" name="Kuva 14" descr="Logo_pysty.jpg"/>
          <p:cNvPicPr>
            <a:picLocks noChangeAspect="1"/>
          </p:cNvPicPr>
          <p:nvPr userDrawn="1"/>
        </p:nvPicPr>
        <p:blipFill>
          <a:blip r:embed="rId3" cstate="print"/>
          <a:stretch>
            <a:fillRect/>
          </a:stretch>
        </p:blipFill>
        <p:spPr>
          <a:xfrm>
            <a:off x="623392" y="427624"/>
            <a:ext cx="1928553" cy="194517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Aloitusdia Uusimaa-ohjelma 2.0">
    <p:spTree>
      <p:nvGrpSpPr>
        <p:cNvPr id="1" name=""/>
        <p:cNvGrpSpPr/>
        <p:nvPr/>
      </p:nvGrpSpPr>
      <p:grpSpPr>
        <a:xfrm>
          <a:off x="0" y="0"/>
          <a:ext cx="0" cy="0"/>
          <a:chOff x="0" y="0"/>
          <a:chExt cx="0" cy="0"/>
        </a:xfrm>
      </p:grpSpPr>
      <p:pic>
        <p:nvPicPr>
          <p:cNvPr id="5" name="Kuva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24192" y="2073692"/>
            <a:ext cx="4367808" cy="4811692"/>
          </a:xfrm>
          <a:prstGeom prst="rect">
            <a:avLst/>
          </a:prstGeom>
        </p:spPr>
      </p:pic>
      <p:sp>
        <p:nvSpPr>
          <p:cNvPr id="10" name="Vastakkaisista kulmista pyöristetty suorakulmio 9"/>
          <p:cNvSpPr/>
          <p:nvPr userDrawn="1"/>
        </p:nvSpPr>
        <p:spPr>
          <a:xfrm flipH="1">
            <a:off x="815413" y="5108144"/>
            <a:ext cx="4464496" cy="864096"/>
          </a:xfrm>
          <a:prstGeom prst="round2DiagRect">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Vastakkaisista kulmista pyöristetty suorakulmio 8"/>
          <p:cNvSpPr/>
          <p:nvPr userDrawn="1"/>
        </p:nvSpPr>
        <p:spPr>
          <a:xfrm>
            <a:off x="815413" y="3235936"/>
            <a:ext cx="6264696" cy="1728192"/>
          </a:xfrm>
          <a:prstGeom prst="round2DiagRect">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2" name="Otsikko 1"/>
          <p:cNvSpPr>
            <a:spLocks noGrp="1"/>
          </p:cNvSpPr>
          <p:nvPr>
            <p:ph type="ctrTitle" hasCustomPrompt="1"/>
          </p:nvPr>
        </p:nvSpPr>
        <p:spPr>
          <a:xfrm>
            <a:off x="1088715" y="3235936"/>
            <a:ext cx="5991393" cy="1707663"/>
          </a:xfrm>
        </p:spPr>
        <p:txBody>
          <a:bodyPr>
            <a:normAutofit/>
          </a:bodyPr>
          <a:lstStyle>
            <a:lvl1pPr algn="l">
              <a:defRPr sz="3200">
                <a:solidFill>
                  <a:schemeClr val="bg1"/>
                </a:solidFill>
              </a:defRPr>
            </a:lvl1pPr>
          </a:lstStyle>
          <a:p>
            <a:r>
              <a:rPr lang="fi-FI" dirty="0"/>
              <a:t>Lisää otsikko</a:t>
            </a:r>
          </a:p>
        </p:txBody>
      </p:sp>
      <p:sp>
        <p:nvSpPr>
          <p:cNvPr id="3" name="Alaotsikko 2"/>
          <p:cNvSpPr>
            <a:spLocks noGrp="1"/>
          </p:cNvSpPr>
          <p:nvPr>
            <p:ph type="subTitle" idx="1" hasCustomPrompt="1"/>
          </p:nvPr>
        </p:nvSpPr>
        <p:spPr>
          <a:xfrm>
            <a:off x="1092104" y="5128463"/>
            <a:ext cx="3960440" cy="823458"/>
          </a:xfrm>
        </p:spPr>
        <p:txBody>
          <a:bodyPr anchor="ct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dirty="0"/>
              <a:t>Lisää nimi ja päivämäärä</a:t>
            </a:r>
          </a:p>
        </p:txBody>
      </p:sp>
      <p:pic>
        <p:nvPicPr>
          <p:cNvPr id="15" name="Kuva 14" descr="Logo_pysty.jpg"/>
          <p:cNvPicPr>
            <a:picLocks noChangeAspect="1"/>
          </p:cNvPicPr>
          <p:nvPr userDrawn="1"/>
        </p:nvPicPr>
        <p:blipFill>
          <a:blip r:embed="rId3" cstate="print"/>
          <a:stretch>
            <a:fillRect/>
          </a:stretch>
        </p:blipFill>
        <p:spPr>
          <a:xfrm>
            <a:off x="623392" y="427624"/>
            <a:ext cx="1928553" cy="1945178"/>
          </a:xfrm>
          <a:prstGeom prst="rect">
            <a:avLst/>
          </a:prstGeom>
        </p:spPr>
      </p:pic>
      <p:pic>
        <p:nvPicPr>
          <p:cNvPr id="4" name="Kuva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80376" y="435765"/>
            <a:ext cx="2216321" cy="1368152"/>
          </a:xfrm>
          <a:prstGeom prst="rect">
            <a:avLst/>
          </a:prstGeom>
        </p:spPr>
      </p:pic>
    </p:spTree>
    <p:extLst>
      <p:ext uri="{BB962C8B-B14F-4D97-AF65-F5344CB8AC3E}">
        <p14:creationId xmlns:p14="http://schemas.microsoft.com/office/powerpoint/2010/main" val="3400062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Aloitusdia Uusimaa-kaava">
    <p:spTree>
      <p:nvGrpSpPr>
        <p:cNvPr id="1" name=""/>
        <p:cNvGrpSpPr/>
        <p:nvPr/>
      </p:nvGrpSpPr>
      <p:grpSpPr>
        <a:xfrm>
          <a:off x="0" y="0"/>
          <a:ext cx="0" cy="0"/>
          <a:chOff x="0" y="0"/>
          <a:chExt cx="0" cy="0"/>
        </a:xfrm>
      </p:grpSpPr>
      <p:pic>
        <p:nvPicPr>
          <p:cNvPr id="5" name="Kuva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24192" y="2073692"/>
            <a:ext cx="4367808" cy="4811692"/>
          </a:xfrm>
          <a:prstGeom prst="rect">
            <a:avLst/>
          </a:prstGeom>
        </p:spPr>
      </p:pic>
      <p:sp>
        <p:nvSpPr>
          <p:cNvPr id="10" name="Vastakkaisista kulmista pyöristetty suorakulmio 9"/>
          <p:cNvSpPr/>
          <p:nvPr userDrawn="1"/>
        </p:nvSpPr>
        <p:spPr>
          <a:xfrm flipH="1">
            <a:off x="815413" y="5108144"/>
            <a:ext cx="4464496" cy="864096"/>
          </a:xfrm>
          <a:prstGeom prst="round2DiagRect">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Vastakkaisista kulmista pyöristetty suorakulmio 8"/>
          <p:cNvSpPr/>
          <p:nvPr userDrawn="1"/>
        </p:nvSpPr>
        <p:spPr>
          <a:xfrm>
            <a:off x="815413" y="3235936"/>
            <a:ext cx="6264696" cy="1728192"/>
          </a:xfrm>
          <a:prstGeom prst="round2DiagRect">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2" name="Otsikko 1"/>
          <p:cNvSpPr>
            <a:spLocks noGrp="1"/>
          </p:cNvSpPr>
          <p:nvPr>
            <p:ph type="ctrTitle" hasCustomPrompt="1"/>
          </p:nvPr>
        </p:nvSpPr>
        <p:spPr>
          <a:xfrm>
            <a:off x="1088715" y="3235936"/>
            <a:ext cx="5991393" cy="1707663"/>
          </a:xfrm>
        </p:spPr>
        <p:txBody>
          <a:bodyPr>
            <a:normAutofit/>
          </a:bodyPr>
          <a:lstStyle>
            <a:lvl1pPr algn="l">
              <a:defRPr sz="3200">
                <a:solidFill>
                  <a:schemeClr val="bg1"/>
                </a:solidFill>
              </a:defRPr>
            </a:lvl1pPr>
          </a:lstStyle>
          <a:p>
            <a:r>
              <a:rPr lang="fi-FI" dirty="0"/>
              <a:t>Lisää otsikko</a:t>
            </a:r>
          </a:p>
        </p:txBody>
      </p:sp>
      <p:sp>
        <p:nvSpPr>
          <p:cNvPr id="3" name="Alaotsikko 2"/>
          <p:cNvSpPr>
            <a:spLocks noGrp="1"/>
          </p:cNvSpPr>
          <p:nvPr>
            <p:ph type="subTitle" idx="1" hasCustomPrompt="1"/>
          </p:nvPr>
        </p:nvSpPr>
        <p:spPr>
          <a:xfrm>
            <a:off x="1092104" y="5128463"/>
            <a:ext cx="3960440" cy="823458"/>
          </a:xfrm>
        </p:spPr>
        <p:txBody>
          <a:bodyPr anchor="ct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dirty="0"/>
              <a:t>Lisää nimi ja päivämäärä</a:t>
            </a:r>
          </a:p>
        </p:txBody>
      </p:sp>
      <p:pic>
        <p:nvPicPr>
          <p:cNvPr id="15" name="Kuva 14" descr="Logo_pysty.jpg"/>
          <p:cNvPicPr>
            <a:picLocks noChangeAspect="1"/>
          </p:cNvPicPr>
          <p:nvPr userDrawn="1"/>
        </p:nvPicPr>
        <p:blipFill>
          <a:blip r:embed="rId3" cstate="print"/>
          <a:stretch>
            <a:fillRect/>
          </a:stretch>
        </p:blipFill>
        <p:spPr>
          <a:xfrm>
            <a:off x="623392" y="427624"/>
            <a:ext cx="1928553" cy="1945178"/>
          </a:xfrm>
          <a:prstGeom prst="rect">
            <a:avLst/>
          </a:prstGeom>
        </p:spPr>
      </p:pic>
      <p:pic>
        <p:nvPicPr>
          <p:cNvPr id="6" name="Kuva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480376" y="394255"/>
            <a:ext cx="2281436" cy="1482933"/>
          </a:xfrm>
          <a:prstGeom prst="rect">
            <a:avLst/>
          </a:prstGeom>
        </p:spPr>
      </p:pic>
    </p:spTree>
    <p:extLst>
      <p:ext uri="{BB962C8B-B14F-4D97-AF65-F5344CB8AC3E}">
        <p14:creationId xmlns:p14="http://schemas.microsoft.com/office/powerpoint/2010/main" val="2341193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Aloitusdia englanti">
    <p:spTree>
      <p:nvGrpSpPr>
        <p:cNvPr id="1" name=""/>
        <p:cNvGrpSpPr/>
        <p:nvPr/>
      </p:nvGrpSpPr>
      <p:grpSpPr>
        <a:xfrm>
          <a:off x="0" y="0"/>
          <a:ext cx="0" cy="0"/>
          <a:chOff x="0" y="0"/>
          <a:chExt cx="0" cy="0"/>
        </a:xfrm>
      </p:grpSpPr>
      <p:pic>
        <p:nvPicPr>
          <p:cNvPr id="5" name="Kuva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51072" y="1772816"/>
            <a:ext cx="4640928" cy="5112568"/>
          </a:xfrm>
          <a:prstGeom prst="rect">
            <a:avLst/>
          </a:prstGeom>
        </p:spPr>
      </p:pic>
      <p:sp>
        <p:nvSpPr>
          <p:cNvPr id="10" name="Vastakkaisista kulmista pyöristetty suorakulmio 9"/>
          <p:cNvSpPr/>
          <p:nvPr userDrawn="1"/>
        </p:nvSpPr>
        <p:spPr>
          <a:xfrm flipH="1">
            <a:off x="815413" y="5108144"/>
            <a:ext cx="4464496" cy="864096"/>
          </a:xfrm>
          <a:prstGeom prst="round2DiagRect">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Vastakkaisista kulmista pyöristetty suorakulmio 8"/>
          <p:cNvSpPr/>
          <p:nvPr userDrawn="1"/>
        </p:nvSpPr>
        <p:spPr>
          <a:xfrm>
            <a:off x="815413" y="3235936"/>
            <a:ext cx="6264696" cy="1728192"/>
          </a:xfrm>
          <a:prstGeom prst="round2DiagRect">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2" name="Otsikko 1"/>
          <p:cNvSpPr>
            <a:spLocks noGrp="1"/>
          </p:cNvSpPr>
          <p:nvPr>
            <p:ph type="ctrTitle" hasCustomPrompt="1"/>
          </p:nvPr>
        </p:nvSpPr>
        <p:spPr>
          <a:xfrm>
            <a:off x="1088715" y="3235936"/>
            <a:ext cx="5991393" cy="1707663"/>
          </a:xfrm>
        </p:spPr>
        <p:txBody>
          <a:bodyPr>
            <a:normAutofit/>
          </a:bodyPr>
          <a:lstStyle>
            <a:lvl1pPr algn="l">
              <a:defRPr sz="3200">
                <a:solidFill>
                  <a:schemeClr val="bg1"/>
                </a:solidFill>
              </a:defRPr>
            </a:lvl1pPr>
          </a:lstStyle>
          <a:p>
            <a:r>
              <a:rPr lang="fi-FI" dirty="0"/>
              <a:t>Lisää otsikko</a:t>
            </a:r>
          </a:p>
        </p:txBody>
      </p:sp>
      <p:sp>
        <p:nvSpPr>
          <p:cNvPr id="3" name="Alaotsikko 2"/>
          <p:cNvSpPr>
            <a:spLocks noGrp="1"/>
          </p:cNvSpPr>
          <p:nvPr>
            <p:ph type="subTitle" idx="1" hasCustomPrompt="1"/>
          </p:nvPr>
        </p:nvSpPr>
        <p:spPr>
          <a:xfrm>
            <a:off x="1092104" y="5128463"/>
            <a:ext cx="3960440" cy="823458"/>
          </a:xfrm>
        </p:spPr>
        <p:txBody>
          <a:bodyPr anchor="ct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dirty="0"/>
              <a:t>Lisää nimi ja päivämäärä</a:t>
            </a:r>
          </a:p>
        </p:txBody>
      </p:sp>
      <p:pic>
        <p:nvPicPr>
          <p:cNvPr id="8" name="Kuva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413" y="548680"/>
            <a:ext cx="1582650" cy="1695123"/>
          </a:xfrm>
          <a:prstGeom prst="rect">
            <a:avLst/>
          </a:prstGeom>
        </p:spPr>
      </p:pic>
    </p:spTree>
    <p:extLst>
      <p:ext uri="{BB962C8B-B14F-4D97-AF65-F5344CB8AC3E}">
        <p14:creationId xmlns:p14="http://schemas.microsoft.com/office/powerpoint/2010/main" val="178575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lvl1pPr>
              <a:defRPr/>
            </a:lvl1pPr>
          </a:lstStyle>
          <a:p>
            <a:r>
              <a:rPr lang="fi-FI" dirty="0"/>
              <a:t>Lisää otsikko</a:t>
            </a:r>
          </a:p>
        </p:txBody>
      </p:sp>
      <p:sp>
        <p:nvSpPr>
          <p:cNvPr id="3" name="Sisällön paikkamerkki 2"/>
          <p:cNvSpPr>
            <a:spLocks noGrp="1"/>
          </p:cNvSpPr>
          <p:nvPr>
            <p:ph idx="1" hasCustomPrompt="1"/>
          </p:nvPr>
        </p:nvSpPr>
        <p:spPr/>
        <p:txBody>
          <a:bodyPr/>
          <a:lstStyle>
            <a:lvl1pPr>
              <a:defRPr/>
            </a:lvl1pPr>
            <a:lvl2pPr>
              <a:defRPr/>
            </a:lvl2pPr>
            <a:lvl3pPr marL="1143000" marR="0" indent="-228600" algn="l" defTabSz="914400" rtl="0" eaLnBrk="1" fontAlgn="auto" latinLnBrk="0" hangingPunct="1">
              <a:lnSpc>
                <a:spcPct val="100000"/>
              </a:lnSpc>
              <a:spcBef>
                <a:spcPct val="20000"/>
              </a:spcBef>
              <a:spcAft>
                <a:spcPts val="0"/>
              </a:spcAft>
              <a:buClr>
                <a:srgbClr val="F49915"/>
              </a:buClr>
              <a:buSzTx/>
              <a:buFont typeface="Arial" pitchFamily="34" charset="0"/>
              <a:buChar char="−"/>
              <a:tabLst/>
              <a:defRPr/>
            </a:lvl3pPr>
            <a:lvl4pPr marL="1600200" marR="0" indent="-228600" algn="l" defTabSz="914400" rtl="0" eaLnBrk="1" fontAlgn="auto" latinLnBrk="0" hangingPunct="1">
              <a:lnSpc>
                <a:spcPct val="100000"/>
              </a:lnSpc>
              <a:spcBef>
                <a:spcPct val="20000"/>
              </a:spcBef>
              <a:spcAft>
                <a:spcPts val="0"/>
              </a:spcAft>
              <a:buClr>
                <a:srgbClr val="F49915"/>
              </a:buClr>
              <a:buSzTx/>
              <a:buFont typeface="Arial" pitchFamily="34" charset="0"/>
              <a:buNone/>
              <a:tabLst/>
              <a:defRPr/>
            </a:lvl4pPr>
          </a:lstStyle>
          <a:p>
            <a:pPr lvl="0"/>
            <a:r>
              <a:rPr lang="fi-FI" dirty="0"/>
              <a:t>Lisää teksti</a:t>
            </a:r>
          </a:p>
          <a:p>
            <a:pPr lvl="1"/>
            <a:r>
              <a:rPr lang="fi-FI" dirty="0"/>
              <a:t>Lisää luettelo 1</a:t>
            </a:r>
          </a:p>
          <a:p>
            <a:pPr lvl="2"/>
            <a:r>
              <a:rPr lang="fi-FI" dirty="0"/>
              <a:t>Lisää luettelo 2</a:t>
            </a:r>
          </a:p>
          <a:p>
            <a:pPr marL="1600200" marR="0" lvl="3" indent="-228600" algn="l" defTabSz="914400" rtl="0" eaLnBrk="1" fontAlgn="auto" latinLnBrk="0" hangingPunct="1">
              <a:lnSpc>
                <a:spcPct val="100000"/>
              </a:lnSpc>
              <a:spcBef>
                <a:spcPct val="20000"/>
              </a:spcBef>
              <a:spcAft>
                <a:spcPts val="0"/>
              </a:spcAft>
              <a:buClr>
                <a:srgbClr val="F49915"/>
              </a:buClr>
              <a:buSzTx/>
              <a:buFont typeface="Arial" pitchFamily="34" charset="0"/>
              <a:buChar char="&gt;"/>
              <a:tabLst/>
              <a:defRPr/>
            </a:pPr>
            <a:r>
              <a:rPr lang="fi-FI" dirty="0"/>
              <a:t>Lisää luettelo 3</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kuva ja sisältö">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lvl1pPr>
              <a:defRPr/>
            </a:lvl1pPr>
          </a:lstStyle>
          <a:p>
            <a:r>
              <a:rPr lang="fi-FI" dirty="0"/>
              <a:t>Lisää otsikko</a:t>
            </a:r>
          </a:p>
        </p:txBody>
      </p:sp>
      <p:sp>
        <p:nvSpPr>
          <p:cNvPr id="3" name="Sisällön paikkamerkki 2"/>
          <p:cNvSpPr>
            <a:spLocks noGrp="1"/>
          </p:cNvSpPr>
          <p:nvPr>
            <p:ph idx="1" hasCustomPrompt="1"/>
          </p:nvPr>
        </p:nvSpPr>
        <p:spPr>
          <a:xfrm>
            <a:off x="4463819" y="1844824"/>
            <a:ext cx="7118581" cy="4608512"/>
          </a:xfrm>
        </p:spPr>
        <p:txBody>
          <a:bodyPr/>
          <a:lstStyle>
            <a:lvl1pPr>
              <a:defRPr/>
            </a:lvl1pPr>
            <a:lvl2pPr>
              <a:defRPr baseline="0"/>
            </a:lvl2pPr>
            <a:lvl3pPr>
              <a:defRPr baseline="0"/>
            </a:lvl3pPr>
            <a:lvl4pPr marL="1600200" marR="0" indent="-228600" algn="l" defTabSz="914400" rtl="0" eaLnBrk="1" fontAlgn="auto" latinLnBrk="0" hangingPunct="1">
              <a:lnSpc>
                <a:spcPct val="100000"/>
              </a:lnSpc>
              <a:spcBef>
                <a:spcPct val="20000"/>
              </a:spcBef>
              <a:spcAft>
                <a:spcPts val="0"/>
              </a:spcAft>
              <a:buClr>
                <a:srgbClr val="F49915"/>
              </a:buClr>
              <a:buSzTx/>
              <a:buFont typeface="Arial" pitchFamily="34" charset="0"/>
              <a:buNone/>
              <a:tabLst/>
              <a:defRPr/>
            </a:lvl4pPr>
          </a:lstStyle>
          <a:p>
            <a:pPr lvl="0"/>
            <a:r>
              <a:rPr lang="fi-FI" dirty="0"/>
              <a:t>Lisää teksti</a:t>
            </a:r>
          </a:p>
          <a:p>
            <a:pPr lvl="1"/>
            <a:r>
              <a:rPr lang="fi-FI" dirty="0"/>
              <a:t>Lisää luettelo 1</a:t>
            </a:r>
          </a:p>
          <a:p>
            <a:pPr lvl="2"/>
            <a:r>
              <a:rPr lang="fi-FI" dirty="0"/>
              <a:t>Lisää luettelo 2</a:t>
            </a:r>
          </a:p>
          <a:p>
            <a:pPr marL="1600200" marR="0" lvl="3" indent="-228600" algn="l" defTabSz="914400" rtl="0" eaLnBrk="1" fontAlgn="auto" latinLnBrk="0" hangingPunct="1">
              <a:lnSpc>
                <a:spcPct val="100000"/>
              </a:lnSpc>
              <a:spcBef>
                <a:spcPct val="20000"/>
              </a:spcBef>
              <a:spcAft>
                <a:spcPts val="0"/>
              </a:spcAft>
              <a:buClr>
                <a:srgbClr val="F49915"/>
              </a:buClr>
              <a:buSzTx/>
              <a:buFont typeface="Arial" pitchFamily="34" charset="0"/>
              <a:buChar char="&gt;"/>
              <a:tabLst/>
              <a:defRPr/>
            </a:pPr>
            <a:r>
              <a:rPr lang="fi-FI" dirty="0"/>
              <a:t>Lisää luettelo 3</a:t>
            </a:r>
          </a:p>
        </p:txBody>
      </p:sp>
      <p:sp>
        <p:nvSpPr>
          <p:cNvPr id="10" name="Kuvan paikkamerkki 9"/>
          <p:cNvSpPr>
            <a:spLocks noGrp="1"/>
          </p:cNvSpPr>
          <p:nvPr>
            <p:ph type="pic" sz="quarter" idx="12"/>
          </p:nvPr>
        </p:nvSpPr>
        <p:spPr>
          <a:xfrm>
            <a:off x="623393" y="1844676"/>
            <a:ext cx="3551767" cy="4608513"/>
          </a:xfrm>
        </p:spPr>
        <p:txBody>
          <a:bodyPr/>
          <a:lstStyle>
            <a:lvl1pPr>
              <a:defRPr baseline="0"/>
            </a:lvl1pPr>
          </a:lstStyle>
          <a:p>
            <a:r>
              <a:rPr lang="fi-FI"/>
              <a:t>Lisää kuva napsauttamalla kuvaketta</a:t>
            </a:r>
            <a:endParaRPr lang="fi-FI"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Otsikko ja vertailu">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lvl1pPr>
              <a:defRPr/>
            </a:lvl1pPr>
          </a:lstStyle>
          <a:p>
            <a:r>
              <a:rPr lang="fi-FI" dirty="0"/>
              <a:t>Lisää otsikko</a:t>
            </a:r>
          </a:p>
        </p:txBody>
      </p:sp>
      <p:sp>
        <p:nvSpPr>
          <p:cNvPr id="3" name="Sisällön paikkamerkki 2"/>
          <p:cNvSpPr>
            <a:spLocks noGrp="1"/>
          </p:cNvSpPr>
          <p:nvPr>
            <p:ph sz="half" idx="1" hasCustomPrompt="1"/>
          </p:nvPr>
        </p:nvSpPr>
        <p:spPr>
          <a:xfrm>
            <a:off x="609600" y="1844825"/>
            <a:ext cx="5384800" cy="4281339"/>
          </a:xfrm>
        </p:spPr>
        <p:txBody>
          <a:bodyPr/>
          <a:lstStyle>
            <a:lvl1pPr>
              <a:defRPr sz="28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fi-FI" dirty="0"/>
              <a:t>Lisää teksti</a:t>
            </a:r>
          </a:p>
          <a:p>
            <a:pPr lvl="1"/>
            <a:r>
              <a:rPr lang="fi-FI" dirty="0"/>
              <a:t>Lisää luettelo 1</a:t>
            </a:r>
          </a:p>
          <a:p>
            <a:pPr lvl="2"/>
            <a:r>
              <a:rPr lang="fi-FI" dirty="0"/>
              <a:t>Lisää luettelo 2</a:t>
            </a:r>
          </a:p>
        </p:txBody>
      </p:sp>
      <p:sp>
        <p:nvSpPr>
          <p:cNvPr id="4" name="Sisällön paikkamerkki 3"/>
          <p:cNvSpPr>
            <a:spLocks noGrp="1"/>
          </p:cNvSpPr>
          <p:nvPr>
            <p:ph sz="half" idx="2" hasCustomPrompt="1"/>
          </p:nvPr>
        </p:nvSpPr>
        <p:spPr>
          <a:xfrm>
            <a:off x="6197600" y="1844825"/>
            <a:ext cx="5384800" cy="4281339"/>
          </a:xfrm>
        </p:spPr>
        <p:txBody>
          <a:bodyPr/>
          <a:lstStyle>
            <a:lvl1pPr>
              <a:defRPr sz="28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marL="342900" marR="0" lvl="0" indent="-342900" algn="l" defTabSz="914400" rtl="0" eaLnBrk="1" fontAlgn="auto" latinLnBrk="0" hangingPunct="1">
              <a:lnSpc>
                <a:spcPct val="100000"/>
              </a:lnSpc>
              <a:spcBef>
                <a:spcPct val="20000"/>
              </a:spcBef>
              <a:spcAft>
                <a:spcPts val="0"/>
              </a:spcAft>
              <a:buClr>
                <a:srgbClr val="F49915"/>
              </a:buClr>
              <a:buSzTx/>
              <a:buFontTx/>
              <a:buNone/>
              <a:tabLst/>
              <a:defRPr/>
            </a:pPr>
            <a:r>
              <a:rPr lang="fi-FI" dirty="0"/>
              <a:t>Lisää teksti</a:t>
            </a:r>
          </a:p>
          <a:p>
            <a:pPr lvl="1"/>
            <a:r>
              <a:rPr lang="fi-FI" dirty="0"/>
              <a:t>Lisää luettelo 1</a:t>
            </a:r>
          </a:p>
          <a:p>
            <a:pPr lvl="2"/>
            <a:r>
              <a:rPr lang="fi-FI" dirty="0"/>
              <a:t>Lisää luettelo 2</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4" name="Otsikko 1"/>
          <p:cNvSpPr>
            <a:spLocks noGrp="1"/>
          </p:cNvSpPr>
          <p:nvPr>
            <p:ph type="title" hasCustomPrompt="1"/>
          </p:nvPr>
        </p:nvSpPr>
        <p:spPr>
          <a:xfrm>
            <a:off x="609600" y="274638"/>
            <a:ext cx="10972800" cy="1143000"/>
          </a:xfrm>
        </p:spPr>
        <p:txBody>
          <a:bodyPr/>
          <a:lstStyle>
            <a:lvl1pPr>
              <a:defRPr/>
            </a:lvl1pPr>
          </a:lstStyle>
          <a:p>
            <a:r>
              <a:rPr lang="fi-FI" dirty="0"/>
              <a:t>Lisää otsikko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4" name="Suorakulmio 3"/>
          <p:cNvSpPr/>
          <p:nvPr userDrawn="1"/>
        </p:nvSpPr>
        <p:spPr>
          <a:xfrm>
            <a:off x="8688288" y="4221088"/>
            <a:ext cx="3515883" cy="2636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petusdia suomi">
    <p:spTree>
      <p:nvGrpSpPr>
        <p:cNvPr id="1" name=""/>
        <p:cNvGrpSpPr/>
        <p:nvPr/>
      </p:nvGrpSpPr>
      <p:grpSpPr>
        <a:xfrm>
          <a:off x="0" y="0"/>
          <a:ext cx="0" cy="0"/>
          <a:chOff x="0" y="0"/>
          <a:chExt cx="0" cy="0"/>
        </a:xfrm>
      </p:grpSpPr>
      <p:pic>
        <p:nvPicPr>
          <p:cNvPr id="5" name="Kuva 4" descr="heittomerkki.png"/>
          <p:cNvPicPr>
            <a:picLocks noChangeAspect="1"/>
          </p:cNvPicPr>
          <p:nvPr userDrawn="1"/>
        </p:nvPicPr>
        <p:blipFill>
          <a:blip r:embed="rId2" cstate="print"/>
          <a:stretch>
            <a:fillRect/>
          </a:stretch>
        </p:blipFill>
        <p:spPr>
          <a:xfrm>
            <a:off x="1779983" y="1556792"/>
            <a:ext cx="1911287" cy="1741932"/>
          </a:xfrm>
          <a:prstGeom prst="rect">
            <a:avLst/>
          </a:prstGeom>
        </p:spPr>
      </p:pic>
      <p:sp>
        <p:nvSpPr>
          <p:cNvPr id="7" name="Tekstikehys 6"/>
          <p:cNvSpPr txBox="1"/>
          <p:nvPr userDrawn="1"/>
        </p:nvSpPr>
        <p:spPr>
          <a:xfrm>
            <a:off x="3311691" y="4850816"/>
            <a:ext cx="4320480" cy="338554"/>
          </a:xfrm>
          <a:prstGeom prst="rect">
            <a:avLst/>
          </a:prstGeom>
          <a:noFill/>
        </p:spPr>
        <p:txBody>
          <a:bodyPr wrap="square" rtlCol="0">
            <a:spAutoFit/>
          </a:bodyPr>
          <a:lstStyle/>
          <a:p>
            <a:r>
              <a:rPr lang="fi-FI" sz="1600" dirty="0">
                <a:solidFill>
                  <a:schemeClr val="bg1">
                    <a:lumMod val="65000"/>
                  </a:schemeClr>
                </a:solidFill>
                <a:latin typeface="Trebuchet MS" pitchFamily="34" charset="0"/>
              </a:rPr>
              <a:t>uudenmaanliitto.fi</a:t>
            </a:r>
          </a:p>
        </p:txBody>
      </p:sp>
      <p:pic>
        <p:nvPicPr>
          <p:cNvPr id="10" name="Kuva 9" descr="UML asioiden edistäjä, puolestapuhuja.png"/>
          <p:cNvPicPr>
            <a:picLocks noChangeAspect="1"/>
          </p:cNvPicPr>
          <p:nvPr userDrawn="1"/>
        </p:nvPicPr>
        <p:blipFill>
          <a:blip r:embed="rId3" cstate="print"/>
          <a:stretch>
            <a:fillRect/>
          </a:stretch>
        </p:blipFill>
        <p:spPr>
          <a:xfrm>
            <a:off x="2735627" y="2276873"/>
            <a:ext cx="6339316" cy="259668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petusdia ruotsi">
    <p:spTree>
      <p:nvGrpSpPr>
        <p:cNvPr id="1" name=""/>
        <p:cNvGrpSpPr/>
        <p:nvPr/>
      </p:nvGrpSpPr>
      <p:grpSpPr>
        <a:xfrm>
          <a:off x="0" y="0"/>
          <a:ext cx="0" cy="0"/>
          <a:chOff x="0" y="0"/>
          <a:chExt cx="0" cy="0"/>
        </a:xfrm>
      </p:grpSpPr>
      <p:pic>
        <p:nvPicPr>
          <p:cNvPr id="5" name="Kuva 4" descr="heittomerkki.png"/>
          <p:cNvPicPr>
            <a:picLocks noChangeAspect="1"/>
          </p:cNvPicPr>
          <p:nvPr userDrawn="1"/>
        </p:nvPicPr>
        <p:blipFill>
          <a:blip r:embed="rId2" cstate="print"/>
          <a:stretch>
            <a:fillRect/>
          </a:stretch>
        </p:blipFill>
        <p:spPr>
          <a:xfrm>
            <a:off x="2063552" y="1628800"/>
            <a:ext cx="1911287" cy="1741932"/>
          </a:xfrm>
          <a:prstGeom prst="rect">
            <a:avLst/>
          </a:prstGeom>
        </p:spPr>
      </p:pic>
      <p:sp>
        <p:nvSpPr>
          <p:cNvPr id="7" name="Tekstikehys 6"/>
          <p:cNvSpPr txBox="1"/>
          <p:nvPr userDrawn="1"/>
        </p:nvSpPr>
        <p:spPr>
          <a:xfrm>
            <a:off x="3311691" y="4725144"/>
            <a:ext cx="4320480" cy="338554"/>
          </a:xfrm>
          <a:prstGeom prst="rect">
            <a:avLst/>
          </a:prstGeom>
          <a:noFill/>
        </p:spPr>
        <p:txBody>
          <a:bodyPr wrap="square" rtlCol="0">
            <a:spAutoFit/>
          </a:bodyPr>
          <a:lstStyle/>
          <a:p>
            <a:r>
              <a:rPr lang="fi-FI" sz="1600" dirty="0">
                <a:solidFill>
                  <a:schemeClr val="bg1">
                    <a:lumMod val="65000"/>
                  </a:schemeClr>
                </a:solidFill>
                <a:latin typeface="Trebuchet MS" pitchFamily="34" charset="0"/>
              </a:rPr>
              <a:t>uudenmaanliitto.fi/</a:t>
            </a:r>
            <a:r>
              <a:rPr lang="fi-FI" sz="1600" dirty="0" err="1">
                <a:solidFill>
                  <a:schemeClr val="bg1">
                    <a:lumMod val="65000"/>
                  </a:schemeClr>
                </a:solidFill>
                <a:latin typeface="Trebuchet MS" pitchFamily="34" charset="0"/>
              </a:rPr>
              <a:t>sv</a:t>
            </a:r>
            <a:endParaRPr lang="fi-FI" sz="1600" dirty="0">
              <a:solidFill>
                <a:schemeClr val="bg1">
                  <a:lumMod val="65000"/>
                </a:schemeClr>
              </a:solidFill>
              <a:latin typeface="Trebuchet MS" pitchFamily="34" charset="0"/>
            </a:endParaRPr>
          </a:p>
        </p:txBody>
      </p:sp>
      <p:pic>
        <p:nvPicPr>
          <p:cNvPr id="6" name="Kuva 5" descr="UML asioiden edistäjä, puolestapuhuja RU.png"/>
          <p:cNvPicPr>
            <a:picLocks noChangeAspect="1"/>
          </p:cNvPicPr>
          <p:nvPr userDrawn="1"/>
        </p:nvPicPr>
        <p:blipFill>
          <a:blip r:embed="rId3" cstate="print"/>
          <a:stretch>
            <a:fillRect/>
          </a:stretch>
        </p:blipFill>
        <p:spPr>
          <a:xfrm>
            <a:off x="2831638" y="2204865"/>
            <a:ext cx="6339316" cy="259668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petusdia englanti">
    <p:spTree>
      <p:nvGrpSpPr>
        <p:cNvPr id="1" name=""/>
        <p:cNvGrpSpPr/>
        <p:nvPr/>
      </p:nvGrpSpPr>
      <p:grpSpPr>
        <a:xfrm>
          <a:off x="0" y="0"/>
          <a:ext cx="0" cy="0"/>
          <a:chOff x="0" y="0"/>
          <a:chExt cx="0" cy="0"/>
        </a:xfrm>
      </p:grpSpPr>
      <p:pic>
        <p:nvPicPr>
          <p:cNvPr id="5" name="Kuva 4" descr="heittomerkki.png"/>
          <p:cNvPicPr>
            <a:picLocks noChangeAspect="1"/>
          </p:cNvPicPr>
          <p:nvPr userDrawn="1"/>
        </p:nvPicPr>
        <p:blipFill>
          <a:blip r:embed="rId2" cstate="print"/>
          <a:stretch>
            <a:fillRect/>
          </a:stretch>
        </p:blipFill>
        <p:spPr>
          <a:xfrm>
            <a:off x="1847528" y="1484784"/>
            <a:ext cx="1911287" cy="1741932"/>
          </a:xfrm>
          <a:prstGeom prst="rect">
            <a:avLst/>
          </a:prstGeom>
        </p:spPr>
      </p:pic>
      <p:pic>
        <p:nvPicPr>
          <p:cNvPr id="10" name="Kuva 9" descr="UML asioiden edistäjä, puolestapuhuja.png"/>
          <p:cNvPicPr>
            <a:picLocks noChangeAspect="1"/>
          </p:cNvPicPr>
          <p:nvPr userDrawn="1"/>
        </p:nvPicPr>
        <p:blipFill>
          <a:blip r:embed="rId3" cstate="print"/>
          <a:stretch>
            <a:fillRect/>
          </a:stretch>
        </p:blipFill>
        <p:spPr>
          <a:xfrm>
            <a:off x="2927648" y="2132857"/>
            <a:ext cx="6296647" cy="2535726"/>
          </a:xfrm>
          <a:prstGeom prst="rect">
            <a:avLst/>
          </a:prstGeom>
        </p:spPr>
      </p:pic>
      <p:sp>
        <p:nvSpPr>
          <p:cNvPr id="7" name="Tekstikehys 6"/>
          <p:cNvSpPr txBox="1"/>
          <p:nvPr userDrawn="1"/>
        </p:nvSpPr>
        <p:spPr>
          <a:xfrm>
            <a:off x="3503712" y="4499306"/>
            <a:ext cx="4320480" cy="338554"/>
          </a:xfrm>
          <a:prstGeom prst="rect">
            <a:avLst/>
          </a:prstGeom>
          <a:noFill/>
        </p:spPr>
        <p:txBody>
          <a:bodyPr wrap="square" rtlCol="0">
            <a:spAutoFit/>
          </a:bodyPr>
          <a:lstStyle/>
          <a:p>
            <a:r>
              <a:rPr lang="fi-FI" sz="1600" dirty="0">
                <a:solidFill>
                  <a:schemeClr val="bg1">
                    <a:lumMod val="65000"/>
                  </a:schemeClr>
                </a:solidFill>
                <a:latin typeface="Trebuchet MS" pitchFamily="34" charset="0"/>
              </a:rPr>
              <a:t>uudenmaanliitto.fi/en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descr="Kuva1.jpg"/>
          <p:cNvPicPr>
            <a:picLocks noChangeAspect="1"/>
          </p:cNvPicPr>
          <p:nvPr/>
        </p:nvPicPr>
        <p:blipFill>
          <a:blip r:embed="rId14" cstate="print"/>
          <a:stretch>
            <a:fillRect/>
          </a:stretch>
        </p:blipFill>
        <p:spPr>
          <a:xfrm>
            <a:off x="9698736" y="4473119"/>
            <a:ext cx="2493264" cy="2407920"/>
          </a:xfrm>
          <a:prstGeom prst="rect">
            <a:avLst/>
          </a:prstGeom>
        </p:spPr>
      </p:pic>
      <p:sp>
        <p:nvSpPr>
          <p:cNvPr id="2" name="Otsikon paikkamerkki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i-FI" dirty="0"/>
              <a:t>Lisää otsikko</a:t>
            </a:r>
          </a:p>
        </p:txBody>
      </p:sp>
      <p:sp>
        <p:nvSpPr>
          <p:cNvPr id="3" name="Tekstin paikkamerkki 2"/>
          <p:cNvSpPr>
            <a:spLocks noGrp="1"/>
          </p:cNvSpPr>
          <p:nvPr>
            <p:ph type="body" idx="1"/>
          </p:nvPr>
        </p:nvSpPr>
        <p:spPr>
          <a:xfrm>
            <a:off x="609600" y="1844825"/>
            <a:ext cx="10972800" cy="4281339"/>
          </a:xfrm>
          <a:prstGeom prst="rect">
            <a:avLst/>
          </a:prstGeom>
        </p:spPr>
        <p:txBody>
          <a:bodyPr vert="horz" lIns="91440" tIns="45720" rIns="91440" bIns="45720" rtlCol="0">
            <a:normAutofit/>
          </a:bodyPr>
          <a:lstStyle/>
          <a:p>
            <a:pPr lvl="0"/>
            <a:r>
              <a:rPr lang="fi-FI" dirty="0"/>
              <a:t>Lisää teksti</a:t>
            </a:r>
          </a:p>
          <a:p>
            <a:pPr lvl="1"/>
            <a:r>
              <a:rPr lang="fi-FI" dirty="0"/>
              <a:t>Lisää luettelo 1</a:t>
            </a:r>
          </a:p>
          <a:p>
            <a:pPr lvl="2"/>
            <a:r>
              <a:rPr lang="fi-FI" dirty="0"/>
              <a:t>Lisää luettelo 2</a:t>
            </a:r>
          </a:p>
          <a:p>
            <a:pPr lvl="3"/>
            <a:r>
              <a:rPr lang="fi-FI" dirty="0"/>
              <a:t>Lisää luettelo 3</a:t>
            </a:r>
          </a:p>
        </p:txBody>
      </p:sp>
      <p:sp>
        <p:nvSpPr>
          <p:cNvPr id="9" name="Tekstikehys 8"/>
          <p:cNvSpPr txBox="1"/>
          <p:nvPr userDrawn="1"/>
        </p:nvSpPr>
        <p:spPr>
          <a:xfrm>
            <a:off x="0" y="6525344"/>
            <a:ext cx="12192000" cy="216024"/>
          </a:xfrm>
          <a:prstGeom prst="rect">
            <a:avLst/>
          </a:prstGeom>
          <a:noFill/>
        </p:spPr>
        <p:txBody>
          <a:bodyPr wrap="square" rtlCol="0">
            <a:spAutoFit/>
          </a:bodyPr>
          <a:lstStyle/>
          <a:p>
            <a:pPr algn="ctr"/>
            <a:r>
              <a:rPr lang="fi-FI" sz="800" b="1" dirty="0">
                <a:solidFill>
                  <a:schemeClr val="tx1">
                    <a:lumMod val="65000"/>
                    <a:lumOff val="35000"/>
                  </a:schemeClr>
                </a:solidFill>
                <a:latin typeface="Arial" pitchFamily="34" charset="0"/>
                <a:cs typeface="Arial" pitchFamily="34" charset="0"/>
              </a:rPr>
              <a:t>Uudenmaan liitto</a:t>
            </a:r>
            <a:r>
              <a:rPr lang="fi-FI" sz="800" b="1" dirty="0">
                <a:solidFill>
                  <a:srgbClr val="F49915"/>
                </a:solidFill>
                <a:latin typeface="Arial" pitchFamily="34" charset="0"/>
                <a:cs typeface="Arial" pitchFamily="34" charset="0"/>
              </a:rPr>
              <a:t> // </a:t>
            </a:r>
            <a:r>
              <a:rPr lang="fi-FI" sz="800" b="1" dirty="0" err="1">
                <a:solidFill>
                  <a:schemeClr val="tx1">
                    <a:lumMod val="65000"/>
                    <a:lumOff val="35000"/>
                  </a:schemeClr>
                </a:solidFill>
                <a:latin typeface="Arial" pitchFamily="34" charset="0"/>
                <a:cs typeface="Arial" pitchFamily="34" charset="0"/>
              </a:rPr>
              <a:t>Nylands</a:t>
            </a:r>
            <a:r>
              <a:rPr lang="fi-FI" sz="800" b="1" dirty="0">
                <a:solidFill>
                  <a:schemeClr val="tx1">
                    <a:lumMod val="65000"/>
                    <a:lumOff val="35000"/>
                  </a:schemeClr>
                </a:solidFill>
                <a:latin typeface="Arial" pitchFamily="34" charset="0"/>
                <a:cs typeface="Arial" pitchFamily="34" charset="0"/>
              </a:rPr>
              <a:t> </a:t>
            </a:r>
            <a:r>
              <a:rPr lang="fi-FI" sz="800" b="1" dirty="0" err="1">
                <a:solidFill>
                  <a:schemeClr val="tx1">
                    <a:lumMod val="65000"/>
                    <a:lumOff val="35000"/>
                  </a:schemeClr>
                </a:solidFill>
                <a:latin typeface="Arial" pitchFamily="34" charset="0"/>
                <a:cs typeface="Arial" pitchFamily="34" charset="0"/>
              </a:rPr>
              <a:t>förbund</a:t>
            </a:r>
            <a:r>
              <a:rPr lang="fi-FI" sz="800" b="1" dirty="0">
                <a:solidFill>
                  <a:srgbClr val="F49915"/>
                </a:solidFill>
                <a:latin typeface="Arial" pitchFamily="34" charset="0"/>
                <a:cs typeface="Arial" pitchFamily="34" charset="0"/>
              </a:rPr>
              <a:t> // </a:t>
            </a:r>
            <a:r>
              <a:rPr lang="fi-FI" sz="800" b="1" dirty="0">
                <a:solidFill>
                  <a:schemeClr val="tx1">
                    <a:lumMod val="65000"/>
                    <a:lumOff val="35000"/>
                  </a:schemeClr>
                </a:solidFill>
                <a:latin typeface="Arial" pitchFamily="34" charset="0"/>
                <a:cs typeface="Arial" pitchFamily="34" charset="0"/>
              </a:rPr>
              <a:t>Helsinki-Uusimaa </a:t>
            </a:r>
            <a:r>
              <a:rPr lang="fi-FI" sz="800" b="1" dirty="0" err="1">
                <a:solidFill>
                  <a:schemeClr val="tx1">
                    <a:lumMod val="65000"/>
                    <a:lumOff val="35000"/>
                  </a:schemeClr>
                </a:solidFill>
                <a:latin typeface="Arial" pitchFamily="34" charset="0"/>
                <a:cs typeface="Arial" pitchFamily="34" charset="0"/>
              </a:rPr>
              <a:t>Regional</a:t>
            </a:r>
            <a:r>
              <a:rPr lang="fi-FI" sz="800" b="1" dirty="0">
                <a:solidFill>
                  <a:schemeClr val="tx1">
                    <a:lumMod val="65000"/>
                    <a:lumOff val="35000"/>
                  </a:schemeClr>
                </a:solidFill>
                <a:latin typeface="Arial" pitchFamily="34" charset="0"/>
                <a:cs typeface="Arial" pitchFamily="34" charset="0"/>
              </a:rPr>
              <a:t> </a:t>
            </a:r>
            <a:r>
              <a:rPr lang="fi-FI" sz="800" b="1" dirty="0" err="1">
                <a:solidFill>
                  <a:schemeClr val="tx1">
                    <a:lumMod val="65000"/>
                    <a:lumOff val="35000"/>
                  </a:schemeClr>
                </a:solidFill>
                <a:latin typeface="Arial" pitchFamily="34" charset="0"/>
                <a:cs typeface="Arial" pitchFamily="34" charset="0"/>
              </a:rPr>
              <a:t>Council</a:t>
            </a:r>
            <a:endParaRPr lang="fi-FI" sz="800" b="1" dirty="0"/>
          </a:p>
        </p:txBody>
      </p:sp>
    </p:spTree>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62" r:id="rId4"/>
    <p:sldLayoutId id="2147483650" r:id="rId5"/>
    <p:sldLayoutId id="2147483656" r:id="rId6"/>
    <p:sldLayoutId id="2147483652" r:id="rId7"/>
    <p:sldLayoutId id="2147483655" r:id="rId8"/>
    <p:sldLayoutId id="2147483658" r:id="rId9"/>
    <p:sldLayoutId id="2147483657" r:id="rId10"/>
    <p:sldLayoutId id="2147483660" r:id="rId11"/>
    <p:sldLayoutId id="2147483661" r:id="rId12"/>
  </p:sldLayoutIdLst>
  <p:hf sldNum="0" hdr="0" dt="0"/>
  <p:txStyles>
    <p:titleStyle>
      <a:lvl1pPr algn="ctr" defTabSz="914400" rtl="0" eaLnBrk="1" latinLnBrk="0" hangingPunct="1">
        <a:spcBef>
          <a:spcPct val="0"/>
        </a:spcBef>
        <a:buNone/>
        <a:defRPr sz="3600" b="1" kern="1200">
          <a:solidFill>
            <a:srgbClr val="F49915"/>
          </a:solidFill>
          <a:latin typeface="Trebuchet MS" pitchFamily="34" charset="0"/>
          <a:ea typeface="+mj-ea"/>
          <a:cs typeface="+mj-cs"/>
        </a:defRPr>
      </a:lvl1pPr>
    </p:titleStyle>
    <p:bodyStyle>
      <a:lvl1pPr marL="342900" indent="-342900" algn="l" defTabSz="914400" rtl="0" eaLnBrk="1" latinLnBrk="0" hangingPunct="1">
        <a:spcBef>
          <a:spcPct val="20000"/>
        </a:spcBef>
        <a:buClr>
          <a:srgbClr val="F49915"/>
        </a:buClr>
        <a:buFontTx/>
        <a:buNone/>
        <a:defRPr sz="2800" kern="1200" baseline="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rgbClr val="F49915"/>
        </a:buClr>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F49915"/>
        </a:buClr>
        <a:buFont typeface="Arial" pitchFamily="34" charset="0"/>
        <a:buChar char="−"/>
        <a:defRPr sz="1600" kern="1200" baseline="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rgbClr val="F49915"/>
        </a:buClr>
        <a:buFont typeface="Arial" pitchFamily="34" charset="0"/>
        <a:buChar char="&gt;"/>
        <a:defRPr sz="12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rgbClr val="F49915"/>
        </a:buClr>
        <a:buFont typeface="Arial" pitchFamily="34" charset="0"/>
        <a:buChar char="»"/>
        <a:defRPr sz="10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www.uusimaakaava.fi/kaavaehdotus"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p:cNvSpPr>
            <a:spLocks noGrp="1"/>
          </p:cNvSpPr>
          <p:nvPr>
            <p:ph type="ctrTitle"/>
          </p:nvPr>
        </p:nvSpPr>
        <p:spPr/>
        <p:txBody>
          <a:bodyPr/>
          <a:lstStyle/>
          <a:p>
            <a:r>
              <a:rPr lang="fi-FI" dirty="0"/>
              <a:t>Uudenmaan maakuntakaava ”Uusimaa-kaava 2050”</a:t>
            </a:r>
          </a:p>
        </p:txBody>
      </p:sp>
      <p:sp>
        <p:nvSpPr>
          <p:cNvPr id="7" name="Alaotsikko 6"/>
          <p:cNvSpPr>
            <a:spLocks noGrp="1"/>
          </p:cNvSpPr>
          <p:nvPr>
            <p:ph type="subTitle" idx="1"/>
          </p:nvPr>
        </p:nvSpPr>
        <p:spPr/>
        <p:txBody>
          <a:bodyPr/>
          <a:lstStyle/>
          <a:p>
            <a:r>
              <a:rPr lang="fi-FI"/>
              <a:t>10.10.2019</a:t>
            </a:r>
            <a:endParaRPr lang="fi-FI"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57360" y="49188"/>
            <a:ext cx="10972800" cy="1143000"/>
          </a:xfrm>
        </p:spPr>
        <p:txBody>
          <a:bodyPr/>
          <a:lstStyle/>
          <a:p>
            <a:r>
              <a:rPr lang="fi-FI" dirty="0"/>
              <a:t>Mikä on maakuntakaava?</a:t>
            </a:r>
          </a:p>
        </p:txBody>
      </p:sp>
      <p:sp>
        <p:nvSpPr>
          <p:cNvPr id="3" name="Sisällön paikkamerkki 2"/>
          <p:cNvSpPr>
            <a:spLocks noGrp="1"/>
          </p:cNvSpPr>
          <p:nvPr>
            <p:ph idx="1"/>
          </p:nvPr>
        </p:nvSpPr>
        <p:spPr>
          <a:xfrm>
            <a:off x="3267090" y="1217271"/>
            <a:ext cx="7456225" cy="4608512"/>
          </a:xfrm>
        </p:spPr>
        <p:txBody>
          <a:bodyPr>
            <a:noAutofit/>
          </a:bodyPr>
          <a:lstStyle/>
          <a:p>
            <a:pPr marL="457200" indent="-457200">
              <a:buFont typeface="Arial" panose="020B0604020202020204" pitchFamily="34" charset="0"/>
              <a:buChar char="•"/>
            </a:pPr>
            <a:r>
              <a:rPr lang="fi-FI" sz="1800" dirty="0"/>
              <a:t>Maakuntakaava on pitkän aikavälin suunnitelma maakunnan yhdyskuntarakenteesta ja alueidenkäytöstä.</a:t>
            </a:r>
          </a:p>
          <a:p>
            <a:pPr marL="457200" indent="-457200">
              <a:buFont typeface="Arial" panose="020B0604020202020204" pitchFamily="34" charset="0"/>
              <a:buChar char="•"/>
            </a:pPr>
            <a:r>
              <a:rPr lang="fi-FI" sz="1800" dirty="0"/>
              <a:t>Sovittaa valtakunnalliset alueidenkäyttötavoitteet maakunnallisten ja paikallisten tavoitteiden kanssa</a:t>
            </a:r>
          </a:p>
          <a:p>
            <a:pPr marL="457200" indent="-457200">
              <a:buFont typeface="Arial" panose="020B0604020202020204" pitchFamily="34" charset="0"/>
              <a:buChar char="•"/>
            </a:pPr>
            <a:r>
              <a:rPr lang="fi-FI" sz="1800" dirty="0"/>
              <a:t>Yleispiirteisimpänä kaavana se on ohje kuntien kaavoitukselle ja muulle alueidenkäytön suunnittelulle. </a:t>
            </a:r>
          </a:p>
          <a:p>
            <a:pPr marL="457200" indent="-457200">
              <a:buFont typeface="Arial" panose="020B0604020202020204" pitchFamily="34" charset="0"/>
              <a:buChar char="•"/>
            </a:pPr>
            <a:r>
              <a:rPr lang="fi-FI" sz="1800" dirty="0"/>
              <a:t>Maakuntakaava EI ole voimassa alueilla, joissa on oikeusvaikutteinen yleis-/asemakaava, mutta on ohjeena, kun näitä laaditaan tai muutetaan</a:t>
            </a:r>
          </a:p>
          <a:p>
            <a:pPr marL="457200" indent="-457200">
              <a:buFont typeface="Arial" panose="020B0604020202020204" pitchFamily="34" charset="0"/>
              <a:buChar char="•"/>
            </a:pPr>
            <a:r>
              <a:rPr lang="fi-FI" sz="1800" dirty="0"/>
              <a:t>Maakuntakaavan merkinnät täsmentyvät kuntakaavoituksessa</a:t>
            </a:r>
          </a:p>
          <a:p>
            <a:pPr marL="457200" indent="-457200">
              <a:buFont typeface="Arial" panose="020B0604020202020204" pitchFamily="34" charset="0"/>
              <a:buChar char="•"/>
            </a:pPr>
            <a:r>
              <a:rPr lang="fi-FI" sz="1800" dirty="0"/>
              <a:t>Maakuntakaavat laaditaan maakunnan liitoissa</a:t>
            </a:r>
          </a:p>
          <a:p>
            <a:pPr marL="457200" indent="-457200">
              <a:buFont typeface="Arial" panose="020B0604020202020204" pitchFamily="34" charset="0"/>
              <a:buChar char="•"/>
            </a:pPr>
            <a:r>
              <a:rPr lang="fi-FI" sz="1800" dirty="0"/>
              <a:t>Oikeusvaikutteiseen kaava-aineistoon kuuluvat kaavakartta sekä kaavamerkinnät ja -määräykset </a:t>
            </a:r>
          </a:p>
          <a:p>
            <a:pPr marL="1257300" lvl="2" indent="-457200">
              <a:buFont typeface="Wingdings" panose="05000000000000000000" pitchFamily="2" charset="2"/>
              <a:buChar char="Ø"/>
            </a:pPr>
            <a:r>
              <a:rPr lang="fi-FI" sz="1800" dirty="0"/>
              <a:t>Selostuksessa perustellaan ja esitellään kaavan ratkaisuja.</a:t>
            </a:r>
          </a:p>
          <a:p>
            <a:pPr marL="1257300" lvl="2" indent="-457200">
              <a:buFont typeface="Wingdings" panose="05000000000000000000" pitchFamily="2" charset="2"/>
              <a:buChar char="Ø"/>
            </a:pPr>
            <a:endParaRPr lang="fi-FI" dirty="0"/>
          </a:p>
        </p:txBody>
      </p:sp>
      <p:pic>
        <p:nvPicPr>
          <p:cNvPr id="5" name="Kuvan paikkamerkki 4"/>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7922" r="7922"/>
          <a:stretch>
            <a:fillRect/>
          </a:stretch>
        </p:blipFill>
        <p:spPr>
          <a:xfrm>
            <a:off x="-2918321" y="881117"/>
            <a:ext cx="2663825" cy="4608513"/>
          </a:xfrm>
          <a:prstGeom prst="round2DiagRect">
            <a:avLst/>
          </a:prstGeom>
        </p:spPr>
      </p:pic>
      <p:pic>
        <p:nvPicPr>
          <p:cNvPr id="6" name="Picture 3" descr="MK-kaava">
            <a:extLst>
              <a:ext uri="{FF2B5EF4-FFF2-40B4-BE49-F238E27FC236}">
                <a16:creationId xmlns:a16="http://schemas.microsoft.com/office/drawing/2014/main" xmlns="" id="{431BA49B-2E96-433B-95F8-F4E641EB09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552" y="511470"/>
            <a:ext cx="1834262" cy="1812336"/>
          </a:xfrm>
          <a:prstGeom prst="rect">
            <a:avLst/>
          </a:prstGeom>
          <a:noFill/>
        </p:spPr>
      </p:pic>
      <p:pic>
        <p:nvPicPr>
          <p:cNvPr id="7" name="Picture 5" descr="YLEISKAAVAPALA">
            <a:extLst>
              <a:ext uri="{FF2B5EF4-FFF2-40B4-BE49-F238E27FC236}">
                <a16:creationId xmlns:a16="http://schemas.microsoft.com/office/drawing/2014/main" xmlns="" id="{C3E2387F-4BD9-4DE5-9D5C-BEF4E9F681ED}"/>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695400" y="2813766"/>
            <a:ext cx="1944216" cy="1779744"/>
          </a:xfrm>
          <a:prstGeom prst="rect">
            <a:avLst/>
          </a:prstGeom>
          <a:noFill/>
          <a:ln w="9525">
            <a:noFill/>
            <a:miter lim="800000"/>
            <a:headEnd/>
            <a:tailEnd/>
          </a:ln>
        </p:spPr>
      </p:pic>
      <p:pic>
        <p:nvPicPr>
          <p:cNvPr id="8" name="Picture 6" descr="pala_kaava">
            <a:extLst>
              <a:ext uri="{FF2B5EF4-FFF2-40B4-BE49-F238E27FC236}">
                <a16:creationId xmlns:a16="http://schemas.microsoft.com/office/drawing/2014/main" xmlns="" id="{6475B0F5-6DE0-456F-9C9A-836BCEA5CCF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5367" y="5083470"/>
            <a:ext cx="2000631" cy="1800200"/>
          </a:xfrm>
          <a:prstGeom prst="rect">
            <a:avLst/>
          </a:prstGeom>
          <a:noFill/>
          <a:ln w="9525">
            <a:noFill/>
            <a:miter lim="800000"/>
            <a:headEnd/>
            <a:tailEnd/>
          </a:ln>
        </p:spPr>
      </p:pic>
      <p:sp>
        <p:nvSpPr>
          <p:cNvPr id="9" name="Nuoli oikealle 3">
            <a:extLst>
              <a:ext uri="{FF2B5EF4-FFF2-40B4-BE49-F238E27FC236}">
                <a16:creationId xmlns:a16="http://schemas.microsoft.com/office/drawing/2014/main" xmlns="" id="{11927118-6EB3-4BDD-90A7-7DF51AC2273D}"/>
              </a:ext>
            </a:extLst>
          </p:cNvPr>
          <p:cNvSpPr/>
          <p:nvPr/>
        </p:nvSpPr>
        <p:spPr>
          <a:xfrm rot="5400000">
            <a:off x="1432828" y="2308610"/>
            <a:ext cx="504056" cy="504056"/>
          </a:xfrm>
          <a:prstGeom prst="rightArrow">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Nuoli oikealle 3">
            <a:extLst>
              <a:ext uri="{FF2B5EF4-FFF2-40B4-BE49-F238E27FC236}">
                <a16:creationId xmlns:a16="http://schemas.microsoft.com/office/drawing/2014/main" xmlns="" id="{1DC586D3-EE0F-4232-BF3B-D59A76DA00F3}"/>
              </a:ext>
            </a:extLst>
          </p:cNvPr>
          <p:cNvSpPr/>
          <p:nvPr/>
        </p:nvSpPr>
        <p:spPr>
          <a:xfrm rot="5400000">
            <a:off x="1415480" y="4579414"/>
            <a:ext cx="504056" cy="504056"/>
          </a:xfrm>
          <a:prstGeom prst="rightArrow">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83810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p:cNvSpPr>
            <a:spLocks noGrp="1"/>
          </p:cNvSpPr>
          <p:nvPr>
            <p:ph type="title"/>
          </p:nvPr>
        </p:nvSpPr>
        <p:spPr>
          <a:xfrm>
            <a:off x="1905000" y="50800"/>
            <a:ext cx="8229600" cy="857250"/>
          </a:xfrm>
        </p:spPr>
        <p:txBody>
          <a:bodyPr>
            <a:normAutofit fontScale="90000"/>
          </a:bodyPr>
          <a:lstStyle/>
          <a:p>
            <a:r>
              <a:rPr lang="fi-FI" dirty="0"/>
              <a:t>Uusimaa-kaava prosessi ja alustava aikataulu v. 2019 -2020</a:t>
            </a:r>
          </a:p>
        </p:txBody>
      </p:sp>
      <p:sp>
        <p:nvSpPr>
          <p:cNvPr id="26" name="Vapaamuotoinen: Muoto 25">
            <a:extLst>
              <a:ext uri="{FF2B5EF4-FFF2-40B4-BE49-F238E27FC236}">
                <a16:creationId xmlns:a16="http://schemas.microsoft.com/office/drawing/2014/main" xmlns="" id="{B1A5588C-E026-4495-AF70-730C95521E74}"/>
              </a:ext>
            </a:extLst>
          </p:cNvPr>
          <p:cNvSpPr/>
          <p:nvPr/>
        </p:nvSpPr>
        <p:spPr>
          <a:xfrm>
            <a:off x="1503862" y="1071377"/>
            <a:ext cx="4593600" cy="743282"/>
          </a:xfrm>
          <a:custGeom>
            <a:avLst/>
            <a:gdLst>
              <a:gd name="connsiteX0" fmla="*/ 104766 w 628581"/>
              <a:gd name="connsiteY0" fmla="*/ 0 h 5166057"/>
              <a:gd name="connsiteX1" fmla="*/ 523815 w 628581"/>
              <a:gd name="connsiteY1" fmla="*/ 0 h 5166057"/>
              <a:gd name="connsiteX2" fmla="*/ 628581 w 628581"/>
              <a:gd name="connsiteY2" fmla="*/ 104766 h 5166057"/>
              <a:gd name="connsiteX3" fmla="*/ 628581 w 628581"/>
              <a:gd name="connsiteY3" fmla="*/ 5166057 h 5166057"/>
              <a:gd name="connsiteX4" fmla="*/ 628581 w 628581"/>
              <a:gd name="connsiteY4" fmla="*/ 5166057 h 5166057"/>
              <a:gd name="connsiteX5" fmla="*/ 0 w 628581"/>
              <a:gd name="connsiteY5" fmla="*/ 5166057 h 5166057"/>
              <a:gd name="connsiteX6" fmla="*/ 0 w 628581"/>
              <a:gd name="connsiteY6" fmla="*/ 5166057 h 5166057"/>
              <a:gd name="connsiteX7" fmla="*/ 0 w 628581"/>
              <a:gd name="connsiteY7" fmla="*/ 104766 h 5166057"/>
              <a:gd name="connsiteX8" fmla="*/ 104766 w 628581"/>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581" h="5166057">
                <a:moveTo>
                  <a:pt x="628581" y="861033"/>
                </a:moveTo>
                <a:lnTo>
                  <a:pt x="628581" y="4305024"/>
                </a:lnTo>
                <a:cubicBezTo>
                  <a:pt x="628581" y="4780560"/>
                  <a:pt x="622874" y="5166053"/>
                  <a:pt x="615834" y="5166053"/>
                </a:cubicBezTo>
                <a:lnTo>
                  <a:pt x="0" y="5166053"/>
                </a:lnTo>
                <a:lnTo>
                  <a:pt x="0" y="5166053"/>
                </a:lnTo>
                <a:lnTo>
                  <a:pt x="0" y="4"/>
                </a:lnTo>
                <a:lnTo>
                  <a:pt x="0" y="4"/>
                </a:lnTo>
                <a:lnTo>
                  <a:pt x="615834" y="4"/>
                </a:lnTo>
                <a:cubicBezTo>
                  <a:pt x="622874" y="4"/>
                  <a:pt x="628581" y="385497"/>
                  <a:pt x="628581" y="861033"/>
                </a:cubicBezTo>
                <a:close/>
              </a:path>
            </a:pathLst>
          </a:custGeom>
          <a:solidFill>
            <a:schemeClr val="accent4">
              <a:lumMod val="40000"/>
              <a:lumOff val="60000"/>
              <a:alpha val="50000"/>
            </a:schemeClr>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29681" rIns="0" bIns="29682" numCol="1" spcCol="1270" anchor="ctr" anchorCtr="0">
            <a:noAutofit/>
          </a:bodyPr>
          <a:lstStyle/>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pPr>
            <a:r>
              <a:rPr lang="fi-FI" sz="1350">
                <a:solidFill>
                  <a:schemeClr val="bg1"/>
                </a:solidFill>
              </a:rPr>
              <a:t>Lausuntojen ja mielipiteiden käsittely</a:t>
            </a:r>
          </a:p>
          <a:p>
            <a:pPr marL="202406" lvl="1" indent="-136922" defTabSz="466725">
              <a:lnSpc>
                <a:spcPct val="90000"/>
              </a:lnSpc>
              <a:spcBef>
                <a:spcPct val="0"/>
              </a:spcBef>
              <a:spcAft>
                <a:spcPct val="15000"/>
              </a:spcAft>
              <a:buClr>
                <a:schemeClr val="accent4"/>
              </a:buClr>
              <a:buChar char="•"/>
              <a:tabLst>
                <a:tab pos="202406" algn="l"/>
              </a:tabLst>
            </a:pPr>
            <a:r>
              <a:rPr lang="fi-FI" sz="1350">
                <a:solidFill>
                  <a:schemeClr val="bg1"/>
                </a:solidFill>
              </a:rPr>
              <a:t>Kaavaehdotusten valmistelu</a:t>
            </a:r>
          </a:p>
        </p:txBody>
      </p:sp>
      <p:sp>
        <p:nvSpPr>
          <p:cNvPr id="27" name="Vapaamuotoinen: Muoto 26">
            <a:extLst>
              <a:ext uri="{FF2B5EF4-FFF2-40B4-BE49-F238E27FC236}">
                <a16:creationId xmlns:a16="http://schemas.microsoft.com/office/drawing/2014/main" xmlns="" id="{6BF42A0E-53DC-47B6-A054-EA4E80CD3A37}"/>
              </a:ext>
            </a:extLst>
          </p:cNvPr>
          <p:cNvSpPr/>
          <p:nvPr/>
        </p:nvSpPr>
        <p:spPr>
          <a:xfrm>
            <a:off x="1503862" y="1983320"/>
            <a:ext cx="4593600" cy="743282"/>
          </a:xfrm>
          <a:custGeom>
            <a:avLst/>
            <a:gdLst>
              <a:gd name="connsiteX0" fmla="*/ 104766 w 628581"/>
              <a:gd name="connsiteY0" fmla="*/ 0 h 5166057"/>
              <a:gd name="connsiteX1" fmla="*/ 523815 w 628581"/>
              <a:gd name="connsiteY1" fmla="*/ 0 h 5166057"/>
              <a:gd name="connsiteX2" fmla="*/ 628581 w 628581"/>
              <a:gd name="connsiteY2" fmla="*/ 104766 h 5166057"/>
              <a:gd name="connsiteX3" fmla="*/ 628581 w 628581"/>
              <a:gd name="connsiteY3" fmla="*/ 5166057 h 5166057"/>
              <a:gd name="connsiteX4" fmla="*/ 628581 w 628581"/>
              <a:gd name="connsiteY4" fmla="*/ 5166057 h 5166057"/>
              <a:gd name="connsiteX5" fmla="*/ 0 w 628581"/>
              <a:gd name="connsiteY5" fmla="*/ 5166057 h 5166057"/>
              <a:gd name="connsiteX6" fmla="*/ 0 w 628581"/>
              <a:gd name="connsiteY6" fmla="*/ 5166057 h 5166057"/>
              <a:gd name="connsiteX7" fmla="*/ 0 w 628581"/>
              <a:gd name="connsiteY7" fmla="*/ 104766 h 5166057"/>
              <a:gd name="connsiteX8" fmla="*/ 104766 w 628581"/>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581" h="5166057">
                <a:moveTo>
                  <a:pt x="628581" y="861033"/>
                </a:moveTo>
                <a:lnTo>
                  <a:pt x="628581" y="4305024"/>
                </a:lnTo>
                <a:cubicBezTo>
                  <a:pt x="628581" y="4780560"/>
                  <a:pt x="622874" y="5166053"/>
                  <a:pt x="615834" y="5166053"/>
                </a:cubicBezTo>
                <a:lnTo>
                  <a:pt x="0" y="5166053"/>
                </a:lnTo>
                <a:lnTo>
                  <a:pt x="0" y="5166053"/>
                </a:lnTo>
                <a:lnTo>
                  <a:pt x="0" y="4"/>
                </a:lnTo>
                <a:lnTo>
                  <a:pt x="0" y="4"/>
                </a:lnTo>
                <a:lnTo>
                  <a:pt x="615834" y="4"/>
                </a:lnTo>
                <a:cubicBezTo>
                  <a:pt x="622874" y="4"/>
                  <a:pt x="628581" y="385497"/>
                  <a:pt x="628581" y="861033"/>
                </a:cubicBezTo>
                <a:close/>
              </a:path>
            </a:pathLst>
          </a:custGeom>
          <a:solidFill>
            <a:schemeClr val="accent4">
              <a:lumMod val="40000"/>
              <a:lumOff val="60000"/>
              <a:alpha val="50000"/>
            </a:schemeClr>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29681" rIns="0" bIns="29682" numCol="1" spcCol="1270" anchor="ctr" anchorCtr="0">
            <a:noAutofit/>
          </a:bodyPr>
          <a:lstStyle/>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pPr>
            <a:r>
              <a:rPr lang="fi-FI" sz="1350">
                <a:solidFill>
                  <a:schemeClr val="bg1"/>
                </a:solidFill>
              </a:rPr>
              <a:t>Kaavaehdotusten valmistelu</a:t>
            </a:r>
            <a:endParaRPr lang="fi-FI" sz="1350" b="1">
              <a:solidFill>
                <a:schemeClr val="bg1"/>
              </a:solidFill>
            </a:endParaRPr>
          </a:p>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pPr>
            <a:r>
              <a:rPr lang="fi-FI" sz="1350" b="1">
                <a:solidFill>
                  <a:schemeClr val="bg1"/>
                </a:solidFill>
              </a:rPr>
              <a:t>MHS: Lausunnoille menevän ehdotusten käsittely</a:t>
            </a:r>
          </a:p>
        </p:txBody>
      </p:sp>
      <p:sp>
        <p:nvSpPr>
          <p:cNvPr id="31" name="Vapaamuotoinen: Muoto 30">
            <a:extLst>
              <a:ext uri="{FF2B5EF4-FFF2-40B4-BE49-F238E27FC236}">
                <a16:creationId xmlns:a16="http://schemas.microsoft.com/office/drawing/2014/main" xmlns="" id="{ADE2B13B-6319-4204-87B6-24DE95DECE0B}"/>
              </a:ext>
            </a:extLst>
          </p:cNvPr>
          <p:cNvSpPr/>
          <p:nvPr/>
        </p:nvSpPr>
        <p:spPr>
          <a:xfrm>
            <a:off x="1503862" y="2862106"/>
            <a:ext cx="4593600" cy="743282"/>
          </a:xfrm>
          <a:custGeom>
            <a:avLst/>
            <a:gdLst>
              <a:gd name="connsiteX0" fmla="*/ 138305 w 829816"/>
              <a:gd name="connsiteY0" fmla="*/ 0 h 5166057"/>
              <a:gd name="connsiteX1" fmla="*/ 691511 w 829816"/>
              <a:gd name="connsiteY1" fmla="*/ 0 h 5166057"/>
              <a:gd name="connsiteX2" fmla="*/ 829816 w 829816"/>
              <a:gd name="connsiteY2" fmla="*/ 138305 h 5166057"/>
              <a:gd name="connsiteX3" fmla="*/ 829816 w 829816"/>
              <a:gd name="connsiteY3" fmla="*/ 5166057 h 5166057"/>
              <a:gd name="connsiteX4" fmla="*/ 829816 w 829816"/>
              <a:gd name="connsiteY4" fmla="*/ 5166057 h 5166057"/>
              <a:gd name="connsiteX5" fmla="*/ 0 w 829816"/>
              <a:gd name="connsiteY5" fmla="*/ 5166057 h 5166057"/>
              <a:gd name="connsiteX6" fmla="*/ 0 w 829816"/>
              <a:gd name="connsiteY6" fmla="*/ 5166057 h 5166057"/>
              <a:gd name="connsiteX7" fmla="*/ 0 w 829816"/>
              <a:gd name="connsiteY7" fmla="*/ 138305 h 5166057"/>
              <a:gd name="connsiteX8" fmla="*/ 138305 w 829816"/>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816" h="5166057">
                <a:moveTo>
                  <a:pt x="829816" y="861026"/>
                </a:moveTo>
                <a:lnTo>
                  <a:pt x="829816" y="4305031"/>
                </a:lnTo>
                <a:cubicBezTo>
                  <a:pt x="829816" y="4780562"/>
                  <a:pt x="819870" y="5166054"/>
                  <a:pt x="807600" y="5166054"/>
                </a:cubicBezTo>
                <a:lnTo>
                  <a:pt x="0" y="5166054"/>
                </a:lnTo>
                <a:lnTo>
                  <a:pt x="0" y="5166054"/>
                </a:lnTo>
                <a:lnTo>
                  <a:pt x="0" y="3"/>
                </a:lnTo>
                <a:lnTo>
                  <a:pt x="0" y="3"/>
                </a:lnTo>
                <a:lnTo>
                  <a:pt x="807600" y="3"/>
                </a:lnTo>
                <a:cubicBezTo>
                  <a:pt x="819870" y="3"/>
                  <a:pt x="829816" y="385495"/>
                  <a:pt x="829816" y="861026"/>
                </a:cubicBezTo>
                <a:close/>
              </a:path>
            </a:pathLst>
          </a:custGeom>
          <a:solidFill>
            <a:schemeClr val="accent4">
              <a:lumMod val="40000"/>
              <a:lumOff val="60000"/>
              <a:alpha val="50000"/>
            </a:schemeClr>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37049" rIns="0" bIns="37049" numCol="1" spcCol="1270" anchor="ctr" anchorCtr="0">
            <a:noAutofit/>
          </a:bodyPr>
          <a:lstStyle/>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pPr>
            <a:r>
              <a:rPr lang="fi-FI" sz="1350" b="1">
                <a:solidFill>
                  <a:schemeClr val="bg1"/>
                </a:solidFill>
              </a:rPr>
              <a:t>MHS: Lausunnoille menevän ehdotusten käsittely</a:t>
            </a:r>
          </a:p>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pPr>
            <a:r>
              <a:rPr lang="fi-FI" sz="1350" b="1">
                <a:solidFill>
                  <a:schemeClr val="bg1"/>
                </a:solidFill>
              </a:rPr>
              <a:t>Kaavaehdotukset lausunnoilla</a:t>
            </a:r>
          </a:p>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pPr>
            <a:r>
              <a:rPr lang="fi-FI" sz="1350">
                <a:solidFill>
                  <a:schemeClr val="bg1"/>
                </a:solidFill>
              </a:rPr>
              <a:t>Vastineiden valmistelu ja tarkistukset kaavaan</a:t>
            </a:r>
            <a:endParaRPr lang="fi-FI" sz="1350" b="1">
              <a:solidFill>
                <a:schemeClr val="bg1"/>
              </a:solidFill>
            </a:endParaRPr>
          </a:p>
        </p:txBody>
      </p:sp>
      <p:sp>
        <p:nvSpPr>
          <p:cNvPr id="32" name="Vapaamuotoinen: Muoto 31">
            <a:extLst>
              <a:ext uri="{FF2B5EF4-FFF2-40B4-BE49-F238E27FC236}">
                <a16:creationId xmlns:a16="http://schemas.microsoft.com/office/drawing/2014/main" xmlns="" id="{741177B9-C3D6-4E00-95D9-F646B8421DE5}"/>
              </a:ext>
            </a:extLst>
          </p:cNvPr>
          <p:cNvSpPr/>
          <p:nvPr/>
        </p:nvSpPr>
        <p:spPr>
          <a:xfrm>
            <a:off x="1503862" y="3740894"/>
            <a:ext cx="4593600" cy="743282"/>
          </a:xfrm>
          <a:custGeom>
            <a:avLst/>
            <a:gdLst>
              <a:gd name="connsiteX0" fmla="*/ 170614 w 1023664"/>
              <a:gd name="connsiteY0" fmla="*/ 0 h 5166057"/>
              <a:gd name="connsiteX1" fmla="*/ 853050 w 1023664"/>
              <a:gd name="connsiteY1" fmla="*/ 0 h 5166057"/>
              <a:gd name="connsiteX2" fmla="*/ 1023664 w 1023664"/>
              <a:gd name="connsiteY2" fmla="*/ 170614 h 5166057"/>
              <a:gd name="connsiteX3" fmla="*/ 1023664 w 1023664"/>
              <a:gd name="connsiteY3" fmla="*/ 5166057 h 5166057"/>
              <a:gd name="connsiteX4" fmla="*/ 1023664 w 1023664"/>
              <a:gd name="connsiteY4" fmla="*/ 5166057 h 5166057"/>
              <a:gd name="connsiteX5" fmla="*/ 0 w 1023664"/>
              <a:gd name="connsiteY5" fmla="*/ 5166057 h 5166057"/>
              <a:gd name="connsiteX6" fmla="*/ 0 w 1023664"/>
              <a:gd name="connsiteY6" fmla="*/ 5166057 h 5166057"/>
              <a:gd name="connsiteX7" fmla="*/ 0 w 1023664"/>
              <a:gd name="connsiteY7" fmla="*/ 170614 h 5166057"/>
              <a:gd name="connsiteX8" fmla="*/ 170614 w 1023664"/>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3664" h="5166057">
                <a:moveTo>
                  <a:pt x="1023664" y="861028"/>
                </a:moveTo>
                <a:lnTo>
                  <a:pt x="1023664" y="4305029"/>
                </a:lnTo>
                <a:cubicBezTo>
                  <a:pt x="1023664" y="4780563"/>
                  <a:pt x="1008528" y="5166054"/>
                  <a:pt x="989856" y="5166054"/>
                </a:cubicBezTo>
                <a:lnTo>
                  <a:pt x="0" y="5166054"/>
                </a:lnTo>
                <a:lnTo>
                  <a:pt x="0" y="5166054"/>
                </a:lnTo>
                <a:lnTo>
                  <a:pt x="0" y="3"/>
                </a:lnTo>
                <a:lnTo>
                  <a:pt x="0" y="3"/>
                </a:lnTo>
                <a:lnTo>
                  <a:pt x="989856" y="3"/>
                </a:lnTo>
                <a:cubicBezTo>
                  <a:pt x="1008528" y="3"/>
                  <a:pt x="1023664" y="385494"/>
                  <a:pt x="1023664" y="861028"/>
                </a:cubicBezTo>
                <a:close/>
              </a:path>
            </a:pathLst>
          </a:custGeom>
          <a:solidFill>
            <a:schemeClr val="accent4">
              <a:lumMod val="40000"/>
              <a:lumOff val="60000"/>
              <a:alpha val="50000"/>
            </a:schemeClr>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44147" rIns="0" bIns="44146" numCol="1" spcCol="1270" anchor="ctr" anchorCtr="0">
            <a:noAutofit/>
          </a:bodyPr>
          <a:lstStyle/>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pPr>
            <a:r>
              <a:rPr lang="fi-FI" sz="1350" b="1">
                <a:solidFill>
                  <a:schemeClr val="bg1"/>
                </a:solidFill>
              </a:rPr>
              <a:t>Kaavaehdotukset lausunnoilla</a:t>
            </a:r>
          </a:p>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pPr>
            <a:r>
              <a:rPr lang="fi-FI" sz="1350">
                <a:solidFill>
                  <a:schemeClr val="bg1"/>
                </a:solidFill>
              </a:rPr>
              <a:t>Vastineiden valmistelu ja tarkistukset kaavaan</a:t>
            </a:r>
          </a:p>
        </p:txBody>
      </p:sp>
      <p:sp>
        <p:nvSpPr>
          <p:cNvPr id="33" name="Vapaamuotoinen: Muoto 32">
            <a:extLst>
              <a:ext uri="{FF2B5EF4-FFF2-40B4-BE49-F238E27FC236}">
                <a16:creationId xmlns:a16="http://schemas.microsoft.com/office/drawing/2014/main" xmlns="" id="{5DBEA146-2B3E-46CD-8CAD-DA6DFC5DDBFB}"/>
              </a:ext>
            </a:extLst>
          </p:cNvPr>
          <p:cNvSpPr/>
          <p:nvPr/>
        </p:nvSpPr>
        <p:spPr>
          <a:xfrm>
            <a:off x="1503862" y="4605289"/>
            <a:ext cx="4593600" cy="790829"/>
          </a:xfrm>
          <a:custGeom>
            <a:avLst/>
            <a:gdLst>
              <a:gd name="connsiteX0" fmla="*/ 113130 w 678767"/>
              <a:gd name="connsiteY0" fmla="*/ 0 h 5166057"/>
              <a:gd name="connsiteX1" fmla="*/ 565637 w 678767"/>
              <a:gd name="connsiteY1" fmla="*/ 0 h 5166057"/>
              <a:gd name="connsiteX2" fmla="*/ 678767 w 678767"/>
              <a:gd name="connsiteY2" fmla="*/ 113130 h 5166057"/>
              <a:gd name="connsiteX3" fmla="*/ 678767 w 678767"/>
              <a:gd name="connsiteY3" fmla="*/ 5166057 h 5166057"/>
              <a:gd name="connsiteX4" fmla="*/ 678767 w 678767"/>
              <a:gd name="connsiteY4" fmla="*/ 5166057 h 5166057"/>
              <a:gd name="connsiteX5" fmla="*/ 0 w 678767"/>
              <a:gd name="connsiteY5" fmla="*/ 5166057 h 5166057"/>
              <a:gd name="connsiteX6" fmla="*/ 0 w 678767"/>
              <a:gd name="connsiteY6" fmla="*/ 5166057 h 5166057"/>
              <a:gd name="connsiteX7" fmla="*/ 0 w 678767"/>
              <a:gd name="connsiteY7" fmla="*/ 113130 h 5166057"/>
              <a:gd name="connsiteX8" fmla="*/ 113130 w 678767"/>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8767" h="5166057">
                <a:moveTo>
                  <a:pt x="678767" y="861029"/>
                </a:moveTo>
                <a:lnTo>
                  <a:pt x="678767" y="4305028"/>
                </a:lnTo>
                <a:cubicBezTo>
                  <a:pt x="678767" y="4780559"/>
                  <a:pt x="672112" y="5166053"/>
                  <a:pt x="663903" y="5166053"/>
                </a:cubicBezTo>
                <a:lnTo>
                  <a:pt x="0" y="5166053"/>
                </a:lnTo>
                <a:lnTo>
                  <a:pt x="0" y="5166053"/>
                </a:lnTo>
                <a:lnTo>
                  <a:pt x="0" y="4"/>
                </a:lnTo>
                <a:lnTo>
                  <a:pt x="0" y="4"/>
                </a:lnTo>
                <a:lnTo>
                  <a:pt x="663903" y="4"/>
                </a:lnTo>
                <a:cubicBezTo>
                  <a:pt x="672112" y="4"/>
                  <a:pt x="678767" y="385498"/>
                  <a:pt x="678767" y="861029"/>
                </a:cubicBezTo>
                <a:close/>
              </a:path>
            </a:pathLst>
          </a:cu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31520" rIns="0" bIns="31519" numCol="1" spcCol="1270" anchor="ctr" anchorCtr="0">
            <a:noAutofit/>
          </a:bodyPr>
          <a:lstStyle/>
          <a:p>
            <a:pPr marL="201930" lvl="1" indent="-136525" defTabSz="466725">
              <a:lnSpc>
                <a:spcPct val="90000"/>
              </a:lnSpc>
              <a:spcBef>
                <a:spcPct val="0"/>
              </a:spcBef>
              <a:spcAft>
                <a:spcPct val="15000"/>
              </a:spcAft>
              <a:buClr>
                <a:schemeClr val="accent4"/>
              </a:buClr>
              <a:buFont typeface="Arial" panose="020B0604020202020204" pitchFamily="34" charset="0"/>
              <a:buChar char="•"/>
              <a:tabLst>
                <a:tab pos="202406" algn="l"/>
              </a:tabLst>
              <a:defRPr/>
            </a:pPr>
            <a:r>
              <a:rPr lang="fi-FI" sz="1350" dirty="0">
                <a:solidFill>
                  <a:schemeClr val="bg1"/>
                </a:solidFill>
              </a:rPr>
              <a:t>Viranomaisneuvottelu</a:t>
            </a:r>
            <a:endParaRPr lang="fi-FI" sz="1350" dirty="0">
              <a:solidFill>
                <a:schemeClr val="bg1"/>
              </a:solidFill>
              <a:cs typeface="Arial"/>
            </a:endParaRPr>
          </a:p>
          <a:p>
            <a:pPr marL="201930" lvl="1" indent="-136525" defTabSz="466725">
              <a:lnSpc>
                <a:spcPct val="90000"/>
              </a:lnSpc>
              <a:spcBef>
                <a:spcPct val="0"/>
              </a:spcBef>
              <a:spcAft>
                <a:spcPct val="15000"/>
              </a:spcAft>
              <a:buClr>
                <a:schemeClr val="accent4"/>
              </a:buClr>
              <a:buFont typeface="Arial" panose="020B0604020202020204" pitchFamily="34" charset="0"/>
              <a:buChar char="•"/>
              <a:tabLst>
                <a:tab pos="202406" algn="l"/>
              </a:tabLst>
              <a:defRPr/>
            </a:pPr>
            <a:r>
              <a:rPr lang="fi-FI" sz="1350" b="1" dirty="0">
                <a:solidFill>
                  <a:schemeClr val="bg1"/>
                </a:solidFill>
              </a:rPr>
              <a:t>MHS 20.8. Suurimmat muutokset tiedoksi</a:t>
            </a:r>
            <a:endParaRPr lang="fi-FI" sz="1350" b="1" dirty="0">
              <a:solidFill>
                <a:schemeClr val="bg1"/>
              </a:solidFill>
              <a:cs typeface="Arial"/>
            </a:endParaRPr>
          </a:p>
        </p:txBody>
      </p:sp>
      <p:sp>
        <p:nvSpPr>
          <p:cNvPr id="44" name="Vapaamuotoinen: Muoto 43">
            <a:extLst>
              <a:ext uri="{FF2B5EF4-FFF2-40B4-BE49-F238E27FC236}">
                <a16:creationId xmlns:a16="http://schemas.microsoft.com/office/drawing/2014/main" xmlns="" id="{0ACB25D1-1E15-464B-9B90-DE3AECDC59F2}"/>
              </a:ext>
            </a:extLst>
          </p:cNvPr>
          <p:cNvSpPr/>
          <p:nvPr/>
        </p:nvSpPr>
        <p:spPr>
          <a:xfrm>
            <a:off x="1502400" y="5517232"/>
            <a:ext cx="4593600" cy="743282"/>
          </a:xfrm>
          <a:custGeom>
            <a:avLst/>
            <a:gdLst>
              <a:gd name="connsiteX0" fmla="*/ 104766 w 628581"/>
              <a:gd name="connsiteY0" fmla="*/ 0 h 5166057"/>
              <a:gd name="connsiteX1" fmla="*/ 523815 w 628581"/>
              <a:gd name="connsiteY1" fmla="*/ 0 h 5166057"/>
              <a:gd name="connsiteX2" fmla="*/ 628581 w 628581"/>
              <a:gd name="connsiteY2" fmla="*/ 104766 h 5166057"/>
              <a:gd name="connsiteX3" fmla="*/ 628581 w 628581"/>
              <a:gd name="connsiteY3" fmla="*/ 5166057 h 5166057"/>
              <a:gd name="connsiteX4" fmla="*/ 628581 w 628581"/>
              <a:gd name="connsiteY4" fmla="*/ 5166057 h 5166057"/>
              <a:gd name="connsiteX5" fmla="*/ 0 w 628581"/>
              <a:gd name="connsiteY5" fmla="*/ 5166057 h 5166057"/>
              <a:gd name="connsiteX6" fmla="*/ 0 w 628581"/>
              <a:gd name="connsiteY6" fmla="*/ 5166057 h 5166057"/>
              <a:gd name="connsiteX7" fmla="*/ 0 w 628581"/>
              <a:gd name="connsiteY7" fmla="*/ 104766 h 5166057"/>
              <a:gd name="connsiteX8" fmla="*/ 104766 w 628581"/>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581" h="5166057">
                <a:moveTo>
                  <a:pt x="628581" y="861033"/>
                </a:moveTo>
                <a:lnTo>
                  <a:pt x="628581" y="4305024"/>
                </a:lnTo>
                <a:cubicBezTo>
                  <a:pt x="628581" y="4780560"/>
                  <a:pt x="622874" y="5166053"/>
                  <a:pt x="615834" y="5166053"/>
                </a:cubicBezTo>
                <a:lnTo>
                  <a:pt x="0" y="5166053"/>
                </a:lnTo>
                <a:lnTo>
                  <a:pt x="0" y="5166053"/>
                </a:lnTo>
                <a:lnTo>
                  <a:pt x="0" y="4"/>
                </a:lnTo>
                <a:lnTo>
                  <a:pt x="0" y="4"/>
                </a:lnTo>
                <a:lnTo>
                  <a:pt x="615834" y="4"/>
                </a:lnTo>
                <a:cubicBezTo>
                  <a:pt x="622874" y="4"/>
                  <a:pt x="628581" y="385497"/>
                  <a:pt x="628581" y="861033"/>
                </a:cubicBezTo>
                <a:close/>
              </a:path>
            </a:pathLst>
          </a:cu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29681" rIns="0" bIns="29682" numCol="1" spcCol="1270" anchor="ctr" anchorCtr="0">
            <a:noAutofit/>
          </a:bodyPr>
          <a:lstStyle/>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defRPr/>
            </a:pPr>
            <a:r>
              <a:rPr lang="fi-FI" sz="1350" b="1">
                <a:solidFill>
                  <a:schemeClr val="tx2"/>
                </a:solidFill>
              </a:rPr>
              <a:t>MHS 9.9. Vastineiden hyväksyminen ja ehdotuksen hyväksyminen nähtäville</a:t>
            </a:r>
          </a:p>
        </p:txBody>
      </p:sp>
      <p:sp>
        <p:nvSpPr>
          <p:cNvPr id="34" name="Nuoli: Nuolenkärki 33">
            <a:extLst>
              <a:ext uri="{FF2B5EF4-FFF2-40B4-BE49-F238E27FC236}">
                <a16:creationId xmlns:a16="http://schemas.microsoft.com/office/drawing/2014/main" xmlns="" id="{78F15EFE-F07B-41AA-AE97-4C951193E5E9}"/>
              </a:ext>
            </a:extLst>
          </p:cNvPr>
          <p:cNvSpPr/>
          <p:nvPr/>
        </p:nvSpPr>
        <p:spPr>
          <a:xfrm rot="5400000">
            <a:off x="487534" y="1257158"/>
            <a:ext cx="1114924" cy="743361"/>
          </a:xfrm>
          <a:prstGeom prst="chevron">
            <a:avLst>
              <a:gd name="adj" fmla="val 51407"/>
            </a:avLst>
          </a:prstGeom>
          <a:solidFill>
            <a:schemeClr val="accent4">
              <a:alpha val="50000"/>
            </a:schemeClr>
          </a:solidFill>
          <a:ln/>
        </p:spPr>
        <p:style>
          <a:lnRef idx="2">
            <a:schemeClr val="accent4">
              <a:shade val="50000"/>
            </a:schemeClr>
          </a:lnRef>
          <a:fillRef idx="1">
            <a:schemeClr val="accent4"/>
          </a:fillRef>
          <a:effectRef idx="0">
            <a:schemeClr val="accent4"/>
          </a:effectRef>
          <a:fontRef idx="minor">
            <a:schemeClr val="lt1"/>
          </a:fontRef>
        </p:style>
        <p:txBody>
          <a:bodyPr vert="vert270" lIns="189000" rtlCol="0" anchor="ctr"/>
          <a:lstStyle/>
          <a:p>
            <a:pPr algn="ctr"/>
            <a:r>
              <a:rPr lang="fi-FI" sz="1200" b="1" cap="all">
                <a:solidFill>
                  <a:schemeClr val="bg1"/>
                </a:solidFill>
              </a:rPr>
              <a:t>TAMMI</a:t>
            </a:r>
          </a:p>
        </p:txBody>
      </p:sp>
      <p:sp>
        <p:nvSpPr>
          <p:cNvPr id="35" name="Nuoli: Nuolenkärki 34">
            <a:extLst>
              <a:ext uri="{FF2B5EF4-FFF2-40B4-BE49-F238E27FC236}">
                <a16:creationId xmlns:a16="http://schemas.microsoft.com/office/drawing/2014/main" xmlns="" id="{3ADB5562-FE70-42ED-9AEC-924BE54F89B0}"/>
              </a:ext>
            </a:extLst>
          </p:cNvPr>
          <p:cNvSpPr/>
          <p:nvPr/>
        </p:nvSpPr>
        <p:spPr>
          <a:xfrm rot="5400000">
            <a:off x="487534" y="2152523"/>
            <a:ext cx="1114924" cy="743361"/>
          </a:xfrm>
          <a:prstGeom prst="chevron">
            <a:avLst>
              <a:gd name="adj" fmla="val 51407"/>
            </a:avLst>
          </a:prstGeom>
          <a:solidFill>
            <a:schemeClr val="accent4">
              <a:alpha val="50000"/>
            </a:schemeClr>
          </a:solidFill>
          <a:ln/>
        </p:spPr>
        <p:style>
          <a:lnRef idx="2">
            <a:schemeClr val="accent4">
              <a:shade val="50000"/>
            </a:schemeClr>
          </a:lnRef>
          <a:fillRef idx="1">
            <a:schemeClr val="accent4"/>
          </a:fillRef>
          <a:effectRef idx="0">
            <a:schemeClr val="accent4"/>
          </a:effectRef>
          <a:fontRef idx="minor">
            <a:schemeClr val="lt1"/>
          </a:fontRef>
        </p:style>
        <p:txBody>
          <a:bodyPr vert="vert270" lIns="189000" rtlCol="0" anchor="ctr"/>
          <a:lstStyle/>
          <a:p>
            <a:pPr algn="ctr"/>
            <a:r>
              <a:rPr lang="fi-FI" sz="1200" b="1" cap="all">
                <a:solidFill>
                  <a:schemeClr val="bg1"/>
                </a:solidFill>
              </a:rPr>
              <a:t>Helmi</a:t>
            </a:r>
          </a:p>
        </p:txBody>
      </p:sp>
      <p:sp>
        <p:nvSpPr>
          <p:cNvPr id="36" name="Nuoli: Nuolenkärki 35">
            <a:extLst>
              <a:ext uri="{FF2B5EF4-FFF2-40B4-BE49-F238E27FC236}">
                <a16:creationId xmlns:a16="http://schemas.microsoft.com/office/drawing/2014/main" xmlns="" id="{0BCF7B4A-A8A8-47D2-B3B0-E71F5443F6A6}"/>
              </a:ext>
            </a:extLst>
          </p:cNvPr>
          <p:cNvSpPr/>
          <p:nvPr/>
        </p:nvSpPr>
        <p:spPr>
          <a:xfrm rot="5400000">
            <a:off x="487534" y="3047887"/>
            <a:ext cx="1114924" cy="743361"/>
          </a:xfrm>
          <a:prstGeom prst="chevron">
            <a:avLst>
              <a:gd name="adj" fmla="val 51407"/>
            </a:avLst>
          </a:prstGeom>
          <a:solidFill>
            <a:schemeClr val="accent4">
              <a:alpha val="50000"/>
            </a:schemeClr>
          </a:solidFill>
          <a:ln/>
        </p:spPr>
        <p:style>
          <a:lnRef idx="2">
            <a:schemeClr val="accent4">
              <a:shade val="50000"/>
            </a:schemeClr>
          </a:lnRef>
          <a:fillRef idx="1">
            <a:schemeClr val="accent4"/>
          </a:fillRef>
          <a:effectRef idx="0">
            <a:schemeClr val="accent4"/>
          </a:effectRef>
          <a:fontRef idx="minor">
            <a:schemeClr val="lt1"/>
          </a:fontRef>
        </p:style>
        <p:txBody>
          <a:bodyPr vert="vert270" lIns="189000" rIns="108000" rtlCol="0" anchor="ctr"/>
          <a:lstStyle/>
          <a:p>
            <a:pPr algn="ctr"/>
            <a:r>
              <a:rPr lang="fi-FI" sz="1200" b="1" cap="all">
                <a:solidFill>
                  <a:schemeClr val="bg1"/>
                </a:solidFill>
              </a:rPr>
              <a:t>maalis-huhti</a:t>
            </a:r>
          </a:p>
        </p:txBody>
      </p:sp>
      <p:sp>
        <p:nvSpPr>
          <p:cNvPr id="37" name="Nuoli: Nuolenkärki 36">
            <a:extLst>
              <a:ext uri="{FF2B5EF4-FFF2-40B4-BE49-F238E27FC236}">
                <a16:creationId xmlns:a16="http://schemas.microsoft.com/office/drawing/2014/main" xmlns="" id="{5C3587D1-CCDA-423A-B452-A23BEA9E72D1}"/>
              </a:ext>
            </a:extLst>
          </p:cNvPr>
          <p:cNvSpPr/>
          <p:nvPr/>
        </p:nvSpPr>
        <p:spPr>
          <a:xfrm rot="5400000">
            <a:off x="487534" y="3943251"/>
            <a:ext cx="1114924" cy="743361"/>
          </a:xfrm>
          <a:prstGeom prst="chevron">
            <a:avLst>
              <a:gd name="adj" fmla="val 51407"/>
            </a:avLst>
          </a:prstGeom>
          <a:solidFill>
            <a:schemeClr val="accent4">
              <a:alpha val="50000"/>
            </a:schemeClr>
          </a:solidFill>
          <a:ln/>
        </p:spPr>
        <p:style>
          <a:lnRef idx="2">
            <a:schemeClr val="accent4">
              <a:shade val="50000"/>
            </a:schemeClr>
          </a:lnRef>
          <a:fillRef idx="1">
            <a:schemeClr val="accent4"/>
          </a:fillRef>
          <a:effectRef idx="0">
            <a:schemeClr val="accent4"/>
          </a:effectRef>
          <a:fontRef idx="minor">
            <a:schemeClr val="lt1"/>
          </a:fontRef>
        </p:style>
        <p:txBody>
          <a:bodyPr vert="vert270" lIns="189000" rtlCol="0" anchor="ctr"/>
          <a:lstStyle/>
          <a:p>
            <a:pPr algn="ctr"/>
            <a:r>
              <a:rPr lang="fi-FI" sz="1200" b="1" cap="all">
                <a:solidFill>
                  <a:schemeClr val="bg1"/>
                </a:solidFill>
              </a:rPr>
              <a:t>touko-kesä</a:t>
            </a:r>
          </a:p>
        </p:txBody>
      </p:sp>
      <p:sp>
        <p:nvSpPr>
          <p:cNvPr id="43" name="Nuoli: Nuolenkärki 42">
            <a:extLst>
              <a:ext uri="{FF2B5EF4-FFF2-40B4-BE49-F238E27FC236}">
                <a16:creationId xmlns:a16="http://schemas.microsoft.com/office/drawing/2014/main" xmlns="" id="{730D0D77-18DC-41CA-A4CD-112DBD51B08E}"/>
              </a:ext>
            </a:extLst>
          </p:cNvPr>
          <p:cNvSpPr/>
          <p:nvPr/>
        </p:nvSpPr>
        <p:spPr>
          <a:xfrm rot="5400000">
            <a:off x="487534" y="4838618"/>
            <a:ext cx="1114924" cy="743361"/>
          </a:xfrm>
          <a:prstGeom prst="chevron">
            <a:avLst>
              <a:gd name="adj" fmla="val 51407"/>
            </a:avLst>
          </a:prstGeom>
          <a:ln/>
        </p:spPr>
        <p:style>
          <a:lnRef idx="2">
            <a:schemeClr val="accent4">
              <a:shade val="50000"/>
            </a:schemeClr>
          </a:lnRef>
          <a:fillRef idx="1">
            <a:schemeClr val="accent4"/>
          </a:fillRef>
          <a:effectRef idx="0">
            <a:schemeClr val="accent4"/>
          </a:effectRef>
          <a:fontRef idx="minor">
            <a:schemeClr val="lt1"/>
          </a:fontRef>
        </p:style>
        <p:txBody>
          <a:bodyPr vert="vert270" lIns="189000" rtlCol="0" anchor="ctr"/>
          <a:lstStyle/>
          <a:p>
            <a:pPr algn="ctr"/>
            <a:r>
              <a:rPr lang="fi-FI" sz="1200" b="1" cap="all">
                <a:solidFill>
                  <a:schemeClr val="bg1"/>
                </a:solidFill>
              </a:rPr>
              <a:t>elo</a:t>
            </a:r>
          </a:p>
        </p:txBody>
      </p:sp>
      <p:sp>
        <p:nvSpPr>
          <p:cNvPr id="47" name="Nuoli: Nuolenkärki 46">
            <a:extLst>
              <a:ext uri="{FF2B5EF4-FFF2-40B4-BE49-F238E27FC236}">
                <a16:creationId xmlns:a16="http://schemas.microsoft.com/office/drawing/2014/main" xmlns="" id="{F4B65EF0-50AD-47CE-9427-566BA395B9D4}"/>
              </a:ext>
            </a:extLst>
          </p:cNvPr>
          <p:cNvSpPr/>
          <p:nvPr/>
        </p:nvSpPr>
        <p:spPr>
          <a:xfrm rot="5400000">
            <a:off x="487534" y="5703014"/>
            <a:ext cx="1114924" cy="743361"/>
          </a:xfrm>
          <a:prstGeom prst="chevron">
            <a:avLst>
              <a:gd name="adj" fmla="val 51407"/>
            </a:avLst>
          </a:prstGeom>
          <a:ln/>
        </p:spPr>
        <p:style>
          <a:lnRef idx="2">
            <a:schemeClr val="accent4">
              <a:shade val="50000"/>
            </a:schemeClr>
          </a:lnRef>
          <a:fillRef idx="1">
            <a:schemeClr val="accent4"/>
          </a:fillRef>
          <a:effectRef idx="0">
            <a:schemeClr val="accent4"/>
          </a:effectRef>
          <a:fontRef idx="minor">
            <a:schemeClr val="lt1"/>
          </a:fontRef>
        </p:style>
        <p:txBody>
          <a:bodyPr vert="vert270" lIns="189000" rtlCol="0" anchor="ctr"/>
          <a:lstStyle/>
          <a:p>
            <a:pPr algn="ctr"/>
            <a:r>
              <a:rPr lang="fi-FI" sz="1200" b="1" cap="all">
                <a:solidFill>
                  <a:schemeClr val="bg1"/>
                </a:solidFill>
              </a:rPr>
              <a:t>syys</a:t>
            </a:r>
          </a:p>
        </p:txBody>
      </p:sp>
      <p:sp>
        <p:nvSpPr>
          <p:cNvPr id="45" name="Vapaamuotoinen: Muoto 44">
            <a:extLst>
              <a:ext uri="{FF2B5EF4-FFF2-40B4-BE49-F238E27FC236}">
                <a16:creationId xmlns:a16="http://schemas.microsoft.com/office/drawing/2014/main" xmlns="" id="{CD2F7B05-E360-4667-81F6-DDA6BC9F6A6C}"/>
              </a:ext>
            </a:extLst>
          </p:cNvPr>
          <p:cNvSpPr/>
          <p:nvPr/>
        </p:nvSpPr>
        <p:spPr>
          <a:xfrm>
            <a:off x="7050914" y="2149619"/>
            <a:ext cx="4593600" cy="743282"/>
          </a:xfrm>
          <a:custGeom>
            <a:avLst/>
            <a:gdLst>
              <a:gd name="connsiteX0" fmla="*/ 104766 w 628581"/>
              <a:gd name="connsiteY0" fmla="*/ 0 h 5166057"/>
              <a:gd name="connsiteX1" fmla="*/ 523815 w 628581"/>
              <a:gd name="connsiteY1" fmla="*/ 0 h 5166057"/>
              <a:gd name="connsiteX2" fmla="*/ 628581 w 628581"/>
              <a:gd name="connsiteY2" fmla="*/ 104766 h 5166057"/>
              <a:gd name="connsiteX3" fmla="*/ 628581 w 628581"/>
              <a:gd name="connsiteY3" fmla="*/ 5166057 h 5166057"/>
              <a:gd name="connsiteX4" fmla="*/ 628581 w 628581"/>
              <a:gd name="connsiteY4" fmla="*/ 5166057 h 5166057"/>
              <a:gd name="connsiteX5" fmla="*/ 0 w 628581"/>
              <a:gd name="connsiteY5" fmla="*/ 5166057 h 5166057"/>
              <a:gd name="connsiteX6" fmla="*/ 0 w 628581"/>
              <a:gd name="connsiteY6" fmla="*/ 5166057 h 5166057"/>
              <a:gd name="connsiteX7" fmla="*/ 0 w 628581"/>
              <a:gd name="connsiteY7" fmla="*/ 104766 h 5166057"/>
              <a:gd name="connsiteX8" fmla="*/ 104766 w 628581"/>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581" h="5166057">
                <a:moveTo>
                  <a:pt x="628581" y="861033"/>
                </a:moveTo>
                <a:lnTo>
                  <a:pt x="628581" y="4305024"/>
                </a:lnTo>
                <a:cubicBezTo>
                  <a:pt x="628581" y="4780560"/>
                  <a:pt x="622874" y="5166053"/>
                  <a:pt x="615834" y="5166053"/>
                </a:cubicBezTo>
                <a:lnTo>
                  <a:pt x="0" y="5166053"/>
                </a:lnTo>
                <a:lnTo>
                  <a:pt x="0" y="5166053"/>
                </a:lnTo>
                <a:lnTo>
                  <a:pt x="0" y="4"/>
                </a:lnTo>
                <a:lnTo>
                  <a:pt x="0" y="4"/>
                </a:lnTo>
                <a:lnTo>
                  <a:pt x="615834" y="4"/>
                </a:lnTo>
                <a:cubicBezTo>
                  <a:pt x="622874" y="4"/>
                  <a:pt x="628581" y="385497"/>
                  <a:pt x="628581" y="861033"/>
                </a:cubicBezTo>
                <a:close/>
              </a:path>
            </a:pathLst>
          </a:cu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29681" rIns="0" bIns="29682" numCol="1" spcCol="1270" anchor="ctr" anchorCtr="0">
            <a:noAutofit/>
          </a:bodyPr>
          <a:lstStyle/>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defRPr/>
            </a:pPr>
            <a:r>
              <a:rPr lang="fi-FI" sz="1350" b="1" dirty="0">
                <a:solidFill>
                  <a:schemeClr val="tx2"/>
                </a:solidFill>
              </a:rPr>
              <a:t>Muistutusten käsittely ja vastineiden laadinta</a:t>
            </a:r>
          </a:p>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defRPr/>
            </a:pPr>
            <a:r>
              <a:rPr lang="fi-FI" sz="1350" b="1" dirty="0">
                <a:solidFill>
                  <a:schemeClr val="tx2"/>
                </a:solidFill>
              </a:rPr>
              <a:t>Kaavan ja aineistojen viimeistely</a:t>
            </a:r>
          </a:p>
        </p:txBody>
      </p:sp>
      <p:sp>
        <p:nvSpPr>
          <p:cNvPr id="46" name="Vapaamuotoinen: Muoto 45">
            <a:extLst>
              <a:ext uri="{FF2B5EF4-FFF2-40B4-BE49-F238E27FC236}">
                <a16:creationId xmlns:a16="http://schemas.microsoft.com/office/drawing/2014/main" xmlns="" id="{2948DB11-9BCC-4224-8F37-0DBBC708711F}"/>
              </a:ext>
            </a:extLst>
          </p:cNvPr>
          <p:cNvSpPr/>
          <p:nvPr/>
        </p:nvSpPr>
        <p:spPr>
          <a:xfrm>
            <a:off x="7050779" y="3013276"/>
            <a:ext cx="4593600" cy="778086"/>
          </a:xfrm>
          <a:custGeom>
            <a:avLst/>
            <a:gdLst>
              <a:gd name="connsiteX0" fmla="*/ 138305 w 829816"/>
              <a:gd name="connsiteY0" fmla="*/ 0 h 5166057"/>
              <a:gd name="connsiteX1" fmla="*/ 691511 w 829816"/>
              <a:gd name="connsiteY1" fmla="*/ 0 h 5166057"/>
              <a:gd name="connsiteX2" fmla="*/ 829816 w 829816"/>
              <a:gd name="connsiteY2" fmla="*/ 138305 h 5166057"/>
              <a:gd name="connsiteX3" fmla="*/ 829816 w 829816"/>
              <a:gd name="connsiteY3" fmla="*/ 5166057 h 5166057"/>
              <a:gd name="connsiteX4" fmla="*/ 829816 w 829816"/>
              <a:gd name="connsiteY4" fmla="*/ 5166057 h 5166057"/>
              <a:gd name="connsiteX5" fmla="*/ 0 w 829816"/>
              <a:gd name="connsiteY5" fmla="*/ 5166057 h 5166057"/>
              <a:gd name="connsiteX6" fmla="*/ 0 w 829816"/>
              <a:gd name="connsiteY6" fmla="*/ 5166057 h 5166057"/>
              <a:gd name="connsiteX7" fmla="*/ 0 w 829816"/>
              <a:gd name="connsiteY7" fmla="*/ 138305 h 5166057"/>
              <a:gd name="connsiteX8" fmla="*/ 138305 w 829816"/>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816" h="5166057">
                <a:moveTo>
                  <a:pt x="829816" y="861026"/>
                </a:moveTo>
                <a:lnTo>
                  <a:pt x="829816" y="4305031"/>
                </a:lnTo>
                <a:cubicBezTo>
                  <a:pt x="829816" y="4780562"/>
                  <a:pt x="819870" y="5166054"/>
                  <a:pt x="807600" y="5166054"/>
                </a:cubicBezTo>
                <a:lnTo>
                  <a:pt x="0" y="5166054"/>
                </a:lnTo>
                <a:lnTo>
                  <a:pt x="0" y="5166054"/>
                </a:lnTo>
                <a:lnTo>
                  <a:pt x="0" y="3"/>
                </a:lnTo>
                <a:lnTo>
                  <a:pt x="0" y="3"/>
                </a:lnTo>
                <a:lnTo>
                  <a:pt x="807600" y="3"/>
                </a:lnTo>
                <a:cubicBezTo>
                  <a:pt x="819870" y="3"/>
                  <a:pt x="829816" y="385495"/>
                  <a:pt x="829816" y="861026"/>
                </a:cubicBezTo>
                <a:close/>
              </a:path>
            </a:pathLst>
          </a:cu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37049" rIns="0" bIns="37049" numCol="1" spcCol="1270" anchor="ctr" anchorCtr="0">
            <a:noAutofit/>
          </a:bodyPr>
          <a:lstStyle/>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defRPr/>
            </a:pPr>
            <a:r>
              <a:rPr lang="fi-FI" sz="1350" b="1" dirty="0">
                <a:solidFill>
                  <a:schemeClr val="tx2"/>
                </a:solidFill>
              </a:rPr>
              <a:t>MHS joulukuu2019: Palautteen esittely</a:t>
            </a:r>
          </a:p>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defRPr/>
            </a:pPr>
            <a:r>
              <a:rPr lang="fi-FI" sz="1350" b="1" dirty="0">
                <a:solidFill>
                  <a:schemeClr val="tx2"/>
                </a:solidFill>
              </a:rPr>
              <a:t>Muistutusten käsittely ja vastineiden laadinta</a:t>
            </a:r>
          </a:p>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defRPr/>
            </a:pPr>
            <a:r>
              <a:rPr lang="fi-FI" sz="1350" b="1" dirty="0">
                <a:solidFill>
                  <a:schemeClr val="tx2"/>
                </a:solidFill>
              </a:rPr>
              <a:t>Kaavan ja aineistojen viimeistely</a:t>
            </a:r>
          </a:p>
        </p:txBody>
      </p:sp>
      <p:sp>
        <p:nvSpPr>
          <p:cNvPr id="50" name="Vapaamuotoinen: Muoto 49">
            <a:extLst>
              <a:ext uri="{FF2B5EF4-FFF2-40B4-BE49-F238E27FC236}">
                <a16:creationId xmlns:a16="http://schemas.microsoft.com/office/drawing/2014/main" xmlns="" id="{7AF0DE3F-CFC3-4698-AD68-7262445ED24D}"/>
              </a:ext>
            </a:extLst>
          </p:cNvPr>
          <p:cNvSpPr/>
          <p:nvPr/>
        </p:nvSpPr>
        <p:spPr>
          <a:xfrm>
            <a:off x="7050914" y="1071377"/>
            <a:ext cx="4593600" cy="974734"/>
          </a:xfrm>
          <a:custGeom>
            <a:avLst/>
            <a:gdLst>
              <a:gd name="connsiteX0" fmla="*/ 104766 w 628581"/>
              <a:gd name="connsiteY0" fmla="*/ 0 h 5166057"/>
              <a:gd name="connsiteX1" fmla="*/ 523815 w 628581"/>
              <a:gd name="connsiteY1" fmla="*/ 0 h 5166057"/>
              <a:gd name="connsiteX2" fmla="*/ 628581 w 628581"/>
              <a:gd name="connsiteY2" fmla="*/ 104766 h 5166057"/>
              <a:gd name="connsiteX3" fmla="*/ 628581 w 628581"/>
              <a:gd name="connsiteY3" fmla="*/ 5166057 h 5166057"/>
              <a:gd name="connsiteX4" fmla="*/ 628581 w 628581"/>
              <a:gd name="connsiteY4" fmla="*/ 5166057 h 5166057"/>
              <a:gd name="connsiteX5" fmla="*/ 0 w 628581"/>
              <a:gd name="connsiteY5" fmla="*/ 5166057 h 5166057"/>
              <a:gd name="connsiteX6" fmla="*/ 0 w 628581"/>
              <a:gd name="connsiteY6" fmla="*/ 5166057 h 5166057"/>
              <a:gd name="connsiteX7" fmla="*/ 0 w 628581"/>
              <a:gd name="connsiteY7" fmla="*/ 104766 h 5166057"/>
              <a:gd name="connsiteX8" fmla="*/ 104766 w 628581"/>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581" h="5166057">
                <a:moveTo>
                  <a:pt x="628581" y="861033"/>
                </a:moveTo>
                <a:lnTo>
                  <a:pt x="628581" y="4305024"/>
                </a:lnTo>
                <a:cubicBezTo>
                  <a:pt x="628581" y="4780560"/>
                  <a:pt x="622874" y="5166053"/>
                  <a:pt x="615834" y="5166053"/>
                </a:cubicBezTo>
                <a:lnTo>
                  <a:pt x="0" y="5166053"/>
                </a:lnTo>
                <a:lnTo>
                  <a:pt x="0" y="5166053"/>
                </a:lnTo>
                <a:lnTo>
                  <a:pt x="0" y="4"/>
                </a:lnTo>
                <a:lnTo>
                  <a:pt x="0" y="4"/>
                </a:lnTo>
                <a:lnTo>
                  <a:pt x="615834" y="4"/>
                </a:lnTo>
                <a:cubicBezTo>
                  <a:pt x="622874" y="4"/>
                  <a:pt x="628581" y="385497"/>
                  <a:pt x="628581" y="861033"/>
                </a:cubicBezTo>
                <a:close/>
              </a:path>
            </a:pathLst>
          </a:cu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29681" rIns="36000" bIns="29682" numCol="1" spcCol="1270" anchor="ctr" anchorCtr="0">
            <a:noAutofit/>
          </a:bodyPr>
          <a:lstStyle/>
          <a:p>
            <a:pPr marL="202406" lvl="1" indent="-136922" defTabSz="466725">
              <a:lnSpc>
                <a:spcPct val="90000"/>
              </a:lnSpc>
              <a:spcBef>
                <a:spcPct val="0"/>
              </a:spcBef>
              <a:spcAft>
                <a:spcPct val="15000"/>
              </a:spcAft>
              <a:buClr>
                <a:schemeClr val="accent4"/>
              </a:buClr>
              <a:buFont typeface="Arial" panose="020B0604020202020204" pitchFamily="34" charset="0"/>
              <a:buChar char="•"/>
              <a:tabLst>
                <a:tab pos="202406" algn="l"/>
              </a:tabLst>
              <a:defRPr/>
            </a:pPr>
            <a:r>
              <a:rPr lang="fi-FI" sz="1350" b="1" dirty="0">
                <a:solidFill>
                  <a:schemeClr val="tx2"/>
                </a:solidFill>
              </a:rPr>
              <a:t>Kaavaehdotukset nähtävillä 8.10.-8.11.2019</a:t>
            </a:r>
          </a:p>
        </p:txBody>
      </p:sp>
      <p:sp>
        <p:nvSpPr>
          <p:cNvPr id="52" name="Vapaamuotoinen: Muoto 51">
            <a:extLst>
              <a:ext uri="{FF2B5EF4-FFF2-40B4-BE49-F238E27FC236}">
                <a16:creationId xmlns:a16="http://schemas.microsoft.com/office/drawing/2014/main" xmlns="" id="{0DBD0FB8-A4CE-4D73-A94B-FE64E8088AC6}"/>
              </a:ext>
            </a:extLst>
          </p:cNvPr>
          <p:cNvSpPr/>
          <p:nvPr/>
        </p:nvSpPr>
        <p:spPr>
          <a:xfrm>
            <a:off x="7050914" y="3912816"/>
            <a:ext cx="4593600" cy="743282"/>
          </a:xfrm>
          <a:custGeom>
            <a:avLst/>
            <a:gdLst>
              <a:gd name="connsiteX0" fmla="*/ 138305 w 829816"/>
              <a:gd name="connsiteY0" fmla="*/ 0 h 5166057"/>
              <a:gd name="connsiteX1" fmla="*/ 691511 w 829816"/>
              <a:gd name="connsiteY1" fmla="*/ 0 h 5166057"/>
              <a:gd name="connsiteX2" fmla="*/ 829816 w 829816"/>
              <a:gd name="connsiteY2" fmla="*/ 138305 h 5166057"/>
              <a:gd name="connsiteX3" fmla="*/ 829816 w 829816"/>
              <a:gd name="connsiteY3" fmla="*/ 5166057 h 5166057"/>
              <a:gd name="connsiteX4" fmla="*/ 829816 w 829816"/>
              <a:gd name="connsiteY4" fmla="*/ 5166057 h 5166057"/>
              <a:gd name="connsiteX5" fmla="*/ 0 w 829816"/>
              <a:gd name="connsiteY5" fmla="*/ 5166057 h 5166057"/>
              <a:gd name="connsiteX6" fmla="*/ 0 w 829816"/>
              <a:gd name="connsiteY6" fmla="*/ 5166057 h 5166057"/>
              <a:gd name="connsiteX7" fmla="*/ 0 w 829816"/>
              <a:gd name="connsiteY7" fmla="*/ 138305 h 5166057"/>
              <a:gd name="connsiteX8" fmla="*/ 138305 w 829816"/>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816" h="5166057">
                <a:moveTo>
                  <a:pt x="829816" y="861026"/>
                </a:moveTo>
                <a:lnTo>
                  <a:pt x="829816" y="4305031"/>
                </a:lnTo>
                <a:cubicBezTo>
                  <a:pt x="829816" y="4780562"/>
                  <a:pt x="819870" y="5166054"/>
                  <a:pt x="807600" y="5166054"/>
                </a:cubicBezTo>
                <a:lnTo>
                  <a:pt x="0" y="5166054"/>
                </a:lnTo>
                <a:lnTo>
                  <a:pt x="0" y="5166054"/>
                </a:lnTo>
                <a:lnTo>
                  <a:pt x="0" y="3"/>
                </a:lnTo>
                <a:lnTo>
                  <a:pt x="0" y="3"/>
                </a:lnTo>
                <a:lnTo>
                  <a:pt x="807600" y="3"/>
                </a:lnTo>
                <a:cubicBezTo>
                  <a:pt x="819870" y="3"/>
                  <a:pt x="829816" y="385495"/>
                  <a:pt x="829816" y="861026"/>
                </a:cubicBezTo>
                <a:close/>
              </a:path>
            </a:pathLst>
          </a:custGeom>
          <a:solidFill>
            <a:schemeClr val="accent3">
              <a:lumMod val="20000"/>
              <a:lumOff val="80000"/>
            </a:schemeClr>
          </a:solidFill>
          <a:ln>
            <a:solidFill>
              <a:schemeClr val="accent3"/>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37049" rIns="0" bIns="37049" numCol="1" spcCol="1270" anchor="ctr" anchorCtr="0">
            <a:noAutofit/>
          </a:bodyPr>
          <a:lstStyle/>
          <a:p>
            <a:pPr marL="202406" lvl="1" indent="-136922" defTabSz="466725">
              <a:lnSpc>
                <a:spcPct val="90000"/>
              </a:lnSpc>
              <a:spcBef>
                <a:spcPct val="0"/>
              </a:spcBef>
              <a:spcAft>
                <a:spcPct val="15000"/>
              </a:spcAft>
              <a:buClr>
                <a:schemeClr val="accent3">
                  <a:lumMod val="75000"/>
                </a:schemeClr>
              </a:buClr>
              <a:buFont typeface="Arial" panose="020B0604020202020204" pitchFamily="34" charset="0"/>
              <a:buChar char="•"/>
              <a:tabLst>
                <a:tab pos="202406" algn="l"/>
              </a:tabLst>
            </a:pPr>
            <a:r>
              <a:rPr lang="fi-FI" sz="1350" b="1">
                <a:solidFill>
                  <a:schemeClr val="tx2"/>
                </a:solidFill>
              </a:rPr>
              <a:t>MHS Vastineiden hyväksyminen</a:t>
            </a:r>
          </a:p>
          <a:p>
            <a:pPr marL="202406" lvl="1" indent="-136922" defTabSz="466725">
              <a:lnSpc>
                <a:spcPct val="90000"/>
              </a:lnSpc>
              <a:spcBef>
                <a:spcPct val="0"/>
              </a:spcBef>
              <a:spcAft>
                <a:spcPct val="15000"/>
              </a:spcAft>
              <a:buClr>
                <a:schemeClr val="accent3">
                  <a:lumMod val="75000"/>
                </a:schemeClr>
              </a:buClr>
              <a:buFont typeface="Arial" panose="020B0604020202020204" pitchFamily="34" charset="0"/>
              <a:buChar char="•"/>
              <a:tabLst>
                <a:tab pos="202406" algn="l"/>
              </a:tabLst>
            </a:pPr>
            <a:r>
              <a:rPr lang="fi-FI" sz="1350" b="1">
                <a:solidFill>
                  <a:schemeClr val="tx2"/>
                </a:solidFill>
              </a:rPr>
              <a:t>MHS: Ehdotuksen hyväksyminen ja valtuustolle hyväksymisen esittäminen</a:t>
            </a:r>
          </a:p>
        </p:txBody>
      </p:sp>
      <p:sp>
        <p:nvSpPr>
          <p:cNvPr id="28" name="Vapaamuotoinen: Muoto 27">
            <a:extLst>
              <a:ext uri="{FF2B5EF4-FFF2-40B4-BE49-F238E27FC236}">
                <a16:creationId xmlns:a16="http://schemas.microsoft.com/office/drawing/2014/main" xmlns="" id="{9A986028-5CB5-40DD-A330-FCF1D8CF97FB}"/>
              </a:ext>
            </a:extLst>
          </p:cNvPr>
          <p:cNvSpPr/>
          <p:nvPr/>
        </p:nvSpPr>
        <p:spPr>
          <a:xfrm>
            <a:off x="7050779" y="4771048"/>
            <a:ext cx="4593600" cy="790020"/>
          </a:xfrm>
          <a:custGeom>
            <a:avLst/>
            <a:gdLst>
              <a:gd name="connsiteX0" fmla="*/ 138305 w 829816"/>
              <a:gd name="connsiteY0" fmla="*/ 0 h 5166057"/>
              <a:gd name="connsiteX1" fmla="*/ 691511 w 829816"/>
              <a:gd name="connsiteY1" fmla="*/ 0 h 5166057"/>
              <a:gd name="connsiteX2" fmla="*/ 829816 w 829816"/>
              <a:gd name="connsiteY2" fmla="*/ 138305 h 5166057"/>
              <a:gd name="connsiteX3" fmla="*/ 829816 w 829816"/>
              <a:gd name="connsiteY3" fmla="*/ 5166057 h 5166057"/>
              <a:gd name="connsiteX4" fmla="*/ 829816 w 829816"/>
              <a:gd name="connsiteY4" fmla="*/ 5166057 h 5166057"/>
              <a:gd name="connsiteX5" fmla="*/ 0 w 829816"/>
              <a:gd name="connsiteY5" fmla="*/ 5166057 h 5166057"/>
              <a:gd name="connsiteX6" fmla="*/ 0 w 829816"/>
              <a:gd name="connsiteY6" fmla="*/ 5166057 h 5166057"/>
              <a:gd name="connsiteX7" fmla="*/ 0 w 829816"/>
              <a:gd name="connsiteY7" fmla="*/ 138305 h 5166057"/>
              <a:gd name="connsiteX8" fmla="*/ 138305 w 829816"/>
              <a:gd name="connsiteY8" fmla="*/ 0 h 51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816" h="5166057">
                <a:moveTo>
                  <a:pt x="829816" y="861026"/>
                </a:moveTo>
                <a:lnTo>
                  <a:pt x="829816" y="4305031"/>
                </a:lnTo>
                <a:cubicBezTo>
                  <a:pt x="829816" y="4780562"/>
                  <a:pt x="819870" y="5166054"/>
                  <a:pt x="807600" y="5166054"/>
                </a:cubicBezTo>
                <a:lnTo>
                  <a:pt x="0" y="5166054"/>
                </a:lnTo>
                <a:lnTo>
                  <a:pt x="0" y="5166054"/>
                </a:lnTo>
                <a:lnTo>
                  <a:pt x="0" y="3"/>
                </a:lnTo>
                <a:lnTo>
                  <a:pt x="0" y="3"/>
                </a:lnTo>
                <a:lnTo>
                  <a:pt x="807600" y="3"/>
                </a:lnTo>
                <a:cubicBezTo>
                  <a:pt x="819870" y="3"/>
                  <a:pt x="829816" y="385495"/>
                  <a:pt x="829816" y="861026"/>
                </a:cubicBezTo>
                <a:close/>
              </a:path>
            </a:pathLst>
          </a:custGeom>
          <a:solidFill>
            <a:schemeClr val="accent3">
              <a:lumMod val="20000"/>
              <a:lumOff val="80000"/>
            </a:schemeClr>
          </a:solidFill>
          <a:ln>
            <a:solidFill>
              <a:schemeClr val="accent3"/>
            </a:solidFill>
          </a:ln>
        </p:spPr>
        <p:style>
          <a:lnRef idx="2">
            <a:schemeClr val="accent4"/>
          </a:lnRef>
          <a:fillRef idx="1">
            <a:schemeClr val="lt1"/>
          </a:fillRef>
          <a:effectRef idx="0">
            <a:schemeClr val="accent4"/>
          </a:effectRef>
          <a:fontRef idx="minor">
            <a:schemeClr val="dk1"/>
          </a:fontRef>
        </p:style>
        <p:txBody>
          <a:bodyPr spcFirstLastPara="0" vert="horz" wrap="square" lIns="54000" tIns="37049" rIns="0" bIns="37049" numCol="1" spcCol="1270" anchor="ctr" anchorCtr="0">
            <a:noAutofit/>
          </a:bodyPr>
          <a:lstStyle/>
          <a:p>
            <a:pPr marL="202406" lvl="1" indent="-136922" defTabSz="466725">
              <a:lnSpc>
                <a:spcPct val="90000"/>
              </a:lnSpc>
              <a:spcBef>
                <a:spcPct val="0"/>
              </a:spcBef>
              <a:spcAft>
                <a:spcPct val="15000"/>
              </a:spcAft>
              <a:buClr>
                <a:schemeClr val="accent3">
                  <a:lumMod val="75000"/>
                </a:schemeClr>
              </a:buClr>
              <a:buFont typeface="Arial" panose="020B0604020202020204" pitchFamily="34" charset="0"/>
              <a:buChar char="•"/>
              <a:tabLst>
                <a:tab pos="202406" algn="l"/>
              </a:tabLst>
              <a:defRPr/>
            </a:pPr>
            <a:r>
              <a:rPr lang="fi-FI" sz="1350" b="1">
                <a:solidFill>
                  <a:schemeClr val="tx2"/>
                </a:solidFill>
              </a:rPr>
              <a:t>Valtuusto: Kaavojen hyväksyminen</a:t>
            </a:r>
          </a:p>
        </p:txBody>
      </p:sp>
      <p:sp>
        <p:nvSpPr>
          <p:cNvPr id="48" name="Nuoli: Nuolenkärki 47">
            <a:extLst>
              <a:ext uri="{FF2B5EF4-FFF2-40B4-BE49-F238E27FC236}">
                <a16:creationId xmlns:a16="http://schemas.microsoft.com/office/drawing/2014/main" xmlns="" id="{3698D9C0-D0A9-4EA4-ABB7-3A5A9AC16254}"/>
              </a:ext>
            </a:extLst>
          </p:cNvPr>
          <p:cNvSpPr/>
          <p:nvPr/>
        </p:nvSpPr>
        <p:spPr>
          <a:xfrm rot="5400000">
            <a:off x="6016594" y="2335401"/>
            <a:ext cx="1114924" cy="743361"/>
          </a:xfrm>
          <a:prstGeom prst="chevron">
            <a:avLst>
              <a:gd name="adj" fmla="val 51407"/>
            </a:avLst>
          </a:prstGeom>
          <a:ln/>
        </p:spPr>
        <p:style>
          <a:lnRef idx="2">
            <a:schemeClr val="accent4">
              <a:shade val="50000"/>
            </a:schemeClr>
          </a:lnRef>
          <a:fillRef idx="1">
            <a:schemeClr val="accent4"/>
          </a:fillRef>
          <a:effectRef idx="0">
            <a:schemeClr val="accent4"/>
          </a:effectRef>
          <a:fontRef idx="minor">
            <a:schemeClr val="lt1"/>
          </a:fontRef>
        </p:style>
        <p:txBody>
          <a:bodyPr vert="vert270" lIns="54000" tIns="0" bIns="0" rtlCol="0" anchor="ctr"/>
          <a:lstStyle/>
          <a:p>
            <a:pPr algn="ctr"/>
            <a:r>
              <a:rPr lang="fi-FI" sz="1200" b="1" cap="all">
                <a:solidFill>
                  <a:schemeClr val="bg1"/>
                </a:solidFill>
              </a:rPr>
              <a:t>marras</a:t>
            </a:r>
          </a:p>
        </p:txBody>
      </p:sp>
      <p:sp>
        <p:nvSpPr>
          <p:cNvPr id="49" name="Nuoli: Nuolenkärki 48">
            <a:extLst>
              <a:ext uri="{FF2B5EF4-FFF2-40B4-BE49-F238E27FC236}">
                <a16:creationId xmlns:a16="http://schemas.microsoft.com/office/drawing/2014/main" xmlns="" id="{FBAB498F-2BA8-49E4-BEC7-FEE94F16CAB5}"/>
              </a:ext>
            </a:extLst>
          </p:cNvPr>
          <p:cNvSpPr/>
          <p:nvPr/>
        </p:nvSpPr>
        <p:spPr>
          <a:xfrm rot="5400000">
            <a:off x="6016594" y="3217000"/>
            <a:ext cx="1114924" cy="743361"/>
          </a:xfrm>
          <a:prstGeom prst="chevron">
            <a:avLst>
              <a:gd name="adj" fmla="val 51407"/>
            </a:avLst>
          </a:prstGeom>
          <a:ln/>
        </p:spPr>
        <p:style>
          <a:lnRef idx="2">
            <a:schemeClr val="accent4">
              <a:shade val="50000"/>
            </a:schemeClr>
          </a:lnRef>
          <a:fillRef idx="1">
            <a:schemeClr val="accent4"/>
          </a:fillRef>
          <a:effectRef idx="0">
            <a:schemeClr val="accent4"/>
          </a:effectRef>
          <a:fontRef idx="minor">
            <a:schemeClr val="lt1"/>
          </a:fontRef>
        </p:style>
        <p:txBody>
          <a:bodyPr vert="vert270" lIns="189000" rtlCol="0" anchor="ctr"/>
          <a:lstStyle/>
          <a:p>
            <a:pPr algn="ctr"/>
            <a:r>
              <a:rPr lang="fi-FI" sz="1200" b="1" cap="all">
                <a:solidFill>
                  <a:schemeClr val="bg1"/>
                </a:solidFill>
              </a:rPr>
              <a:t>joulu</a:t>
            </a:r>
          </a:p>
        </p:txBody>
      </p:sp>
      <p:sp>
        <p:nvSpPr>
          <p:cNvPr id="51" name="Nuoli: Nuolenkärki 50">
            <a:extLst>
              <a:ext uri="{FF2B5EF4-FFF2-40B4-BE49-F238E27FC236}">
                <a16:creationId xmlns:a16="http://schemas.microsoft.com/office/drawing/2014/main" xmlns="" id="{C6BA6CC9-B6A1-4108-887D-5DC9DC70C738}"/>
              </a:ext>
            </a:extLst>
          </p:cNvPr>
          <p:cNvSpPr/>
          <p:nvPr/>
        </p:nvSpPr>
        <p:spPr>
          <a:xfrm rot="5400000">
            <a:off x="5924382" y="1349370"/>
            <a:ext cx="1299348" cy="743361"/>
          </a:xfrm>
          <a:prstGeom prst="chevron">
            <a:avLst>
              <a:gd name="adj" fmla="val 51407"/>
            </a:avLst>
          </a:prstGeom>
          <a:ln/>
        </p:spPr>
        <p:style>
          <a:lnRef idx="2">
            <a:schemeClr val="accent4">
              <a:shade val="50000"/>
            </a:schemeClr>
          </a:lnRef>
          <a:fillRef idx="1">
            <a:schemeClr val="accent4"/>
          </a:fillRef>
          <a:effectRef idx="0">
            <a:schemeClr val="accent4"/>
          </a:effectRef>
          <a:fontRef idx="minor">
            <a:schemeClr val="lt1"/>
          </a:fontRef>
        </p:style>
        <p:txBody>
          <a:bodyPr vert="vert270" lIns="189000" rtlCol="0" anchor="ctr"/>
          <a:lstStyle/>
          <a:p>
            <a:pPr algn="ctr"/>
            <a:r>
              <a:rPr lang="fi-FI" sz="1200" b="1" cap="all">
                <a:solidFill>
                  <a:schemeClr val="bg1"/>
                </a:solidFill>
              </a:rPr>
              <a:t>loka</a:t>
            </a:r>
          </a:p>
        </p:txBody>
      </p:sp>
      <p:sp>
        <p:nvSpPr>
          <p:cNvPr id="53" name="Nuoli: Nuolenkärki 52">
            <a:extLst>
              <a:ext uri="{FF2B5EF4-FFF2-40B4-BE49-F238E27FC236}">
                <a16:creationId xmlns:a16="http://schemas.microsoft.com/office/drawing/2014/main" xmlns="" id="{4DA6FE90-C94D-4406-8705-B5B8C2E986F9}"/>
              </a:ext>
            </a:extLst>
          </p:cNvPr>
          <p:cNvSpPr/>
          <p:nvPr/>
        </p:nvSpPr>
        <p:spPr>
          <a:xfrm rot="5400000">
            <a:off x="6016594" y="4098597"/>
            <a:ext cx="1114924" cy="743361"/>
          </a:xfrm>
          <a:prstGeom prst="chevron">
            <a:avLst>
              <a:gd name="adj" fmla="val 51407"/>
            </a:avLst>
          </a:prstGeom>
          <a:solidFill>
            <a:schemeClr val="accent3"/>
          </a:solidFill>
          <a:ln>
            <a:solidFill>
              <a:schemeClr val="accent3">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vert="vert270" lIns="189000" rtlCol="0" anchor="ctr"/>
          <a:lstStyle/>
          <a:p>
            <a:pPr algn="ctr"/>
            <a:r>
              <a:rPr lang="fi-FI" sz="1200" b="1" cap="all">
                <a:solidFill>
                  <a:schemeClr val="bg1"/>
                </a:solidFill>
              </a:rPr>
              <a:t>TAMMI-HELMI</a:t>
            </a:r>
          </a:p>
        </p:txBody>
      </p:sp>
      <p:sp>
        <p:nvSpPr>
          <p:cNvPr id="29" name="Nuoli: Nuolenkärki 28">
            <a:extLst>
              <a:ext uri="{FF2B5EF4-FFF2-40B4-BE49-F238E27FC236}">
                <a16:creationId xmlns:a16="http://schemas.microsoft.com/office/drawing/2014/main" xmlns="" id="{0236C3C1-5F5C-40BC-9B20-AECE1E12D6B0}"/>
              </a:ext>
            </a:extLst>
          </p:cNvPr>
          <p:cNvSpPr/>
          <p:nvPr/>
        </p:nvSpPr>
        <p:spPr>
          <a:xfrm rot="5400000">
            <a:off x="5981406" y="4990959"/>
            <a:ext cx="1185030" cy="745200"/>
          </a:xfrm>
          <a:prstGeom prst="chevron">
            <a:avLst>
              <a:gd name="adj" fmla="val 51407"/>
            </a:avLst>
          </a:prstGeom>
          <a:solidFill>
            <a:schemeClr val="accent3"/>
          </a:solidFill>
          <a:ln>
            <a:solidFill>
              <a:schemeClr val="accent3">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vert="vert270" lIns="189000" rtlCol="0" anchor="ctr"/>
          <a:lstStyle/>
          <a:p>
            <a:pPr algn="ctr"/>
            <a:r>
              <a:rPr lang="fi-FI" sz="1200" b="1" cap="all">
                <a:solidFill>
                  <a:schemeClr val="bg1"/>
                </a:solidFill>
              </a:rPr>
              <a:t>maalis</a:t>
            </a:r>
          </a:p>
        </p:txBody>
      </p:sp>
    </p:spTree>
    <p:extLst>
      <p:ext uri="{BB962C8B-B14F-4D97-AF65-F5344CB8AC3E}">
        <p14:creationId xmlns:p14="http://schemas.microsoft.com/office/powerpoint/2010/main" val="239723547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3FA2BEAF-D09E-483C-94C2-26EBF2D4E0BB}"/>
              </a:ext>
            </a:extLst>
          </p:cNvPr>
          <p:cNvSpPr>
            <a:spLocks noGrp="1"/>
          </p:cNvSpPr>
          <p:nvPr>
            <p:ph type="title"/>
          </p:nvPr>
        </p:nvSpPr>
        <p:spPr/>
        <p:txBody>
          <a:bodyPr>
            <a:normAutofit fontScale="90000"/>
          </a:bodyPr>
          <a:lstStyle/>
          <a:p>
            <a:r>
              <a:rPr lang="fi-FI" dirty="0"/>
              <a:t>Lausunnot Helsingin seudun vaihemaakuntakaavan ehdotuksesta kevät 2019: ESPOON KAUPUNKI</a:t>
            </a:r>
          </a:p>
        </p:txBody>
      </p:sp>
      <p:sp>
        <p:nvSpPr>
          <p:cNvPr id="3" name="Sisällön paikkamerkki 2">
            <a:extLst>
              <a:ext uri="{FF2B5EF4-FFF2-40B4-BE49-F238E27FC236}">
                <a16:creationId xmlns:a16="http://schemas.microsoft.com/office/drawing/2014/main" xmlns="" id="{7B42A2D6-E8F3-4EE0-BA66-220E2FA73F3A}"/>
              </a:ext>
            </a:extLst>
          </p:cNvPr>
          <p:cNvSpPr>
            <a:spLocks noGrp="1"/>
          </p:cNvSpPr>
          <p:nvPr>
            <p:ph idx="1"/>
          </p:nvPr>
        </p:nvSpPr>
        <p:spPr>
          <a:xfrm>
            <a:off x="609600" y="1628800"/>
            <a:ext cx="10972800" cy="4857404"/>
          </a:xfrm>
        </p:spPr>
        <p:txBody>
          <a:bodyPr>
            <a:normAutofit/>
          </a:bodyPr>
          <a:lstStyle/>
          <a:p>
            <a:r>
              <a:rPr lang="fi-FI" dirty="0"/>
              <a:t>Kaavan toteuttamisohjelman mukaan rantaradan varikko sijoittuu Kirkkonummen puolelle, mitä Espoo pitää hyvänä ratkaisuna jossa se sijaitsee selvästi Mankin Kauklahden aluetta </a:t>
            </a:r>
            <a:r>
              <a:rPr lang="fi-FI" dirty="0" err="1"/>
              <a:t>lännenpänä</a:t>
            </a:r>
            <a:r>
              <a:rPr lang="fi-FI" dirty="0"/>
              <a:t>. Espoon väestökasvu on jatkunut pitkään voimakkaana ja kaupungin on syytä varata pitkällä aikavälillä mahdollisuuksia myös Mankin alueen kaupunkirakenteen tiivistämiseen rantaradan varrella osana Kauklahden aluetta. Varikkoinvestointi on radan liikennöinnille niin tärkeä toiminnallinen osa, että sen myöhempi siirtäminen on mahdotonta. Siksi sen tulisi sijaita riittävän etäällä tätä aluetta. </a:t>
            </a:r>
          </a:p>
          <a:p>
            <a:endParaRPr lang="fi-FI" dirty="0"/>
          </a:p>
        </p:txBody>
      </p:sp>
    </p:spTree>
    <p:extLst>
      <p:ext uri="{BB962C8B-B14F-4D97-AF65-F5344CB8AC3E}">
        <p14:creationId xmlns:p14="http://schemas.microsoft.com/office/powerpoint/2010/main" val="20078194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4F60B984-8C79-4518-B09A-ABDAB314B069}"/>
              </a:ext>
            </a:extLst>
          </p:cNvPr>
          <p:cNvSpPr>
            <a:spLocks noGrp="1"/>
          </p:cNvSpPr>
          <p:nvPr>
            <p:ph type="title"/>
          </p:nvPr>
        </p:nvSpPr>
        <p:spPr>
          <a:xfrm>
            <a:off x="609600" y="0"/>
            <a:ext cx="10972800" cy="1143000"/>
          </a:xfrm>
        </p:spPr>
        <p:txBody>
          <a:bodyPr>
            <a:normAutofit fontScale="90000"/>
          </a:bodyPr>
          <a:lstStyle/>
          <a:p>
            <a:r>
              <a:rPr lang="fi-FI" dirty="0"/>
              <a:t>Lausunnot Helsingin seudun vaihemaakuntakaavan ehdotuksesta kevät 2019: Kirkkonummen kunta</a:t>
            </a:r>
          </a:p>
        </p:txBody>
      </p:sp>
      <p:sp>
        <p:nvSpPr>
          <p:cNvPr id="3" name="Sisällön paikkamerkki 2">
            <a:extLst>
              <a:ext uri="{FF2B5EF4-FFF2-40B4-BE49-F238E27FC236}">
                <a16:creationId xmlns:a16="http://schemas.microsoft.com/office/drawing/2014/main" xmlns="" id="{91B720EB-1851-440B-9666-CDA649A626C5}"/>
              </a:ext>
            </a:extLst>
          </p:cNvPr>
          <p:cNvSpPr>
            <a:spLocks noGrp="1"/>
          </p:cNvSpPr>
          <p:nvPr>
            <p:ph idx="1"/>
          </p:nvPr>
        </p:nvSpPr>
        <p:spPr>
          <a:xfrm>
            <a:off x="609600" y="1124744"/>
            <a:ext cx="10972800" cy="5458617"/>
          </a:xfrm>
        </p:spPr>
        <p:txBody>
          <a:bodyPr>
            <a:normAutofit fontScale="77500" lnSpcReduction="20000"/>
          </a:bodyPr>
          <a:lstStyle/>
          <a:p>
            <a:r>
              <a:rPr lang="fi-FI" dirty="0"/>
              <a:t>Uusimaa-kaavan selostuksen liitekartalla L2 (Joukkoliikenne) on osoitettu mm. raskaan raideliikenteen varikot. Kirkkonummelle osoitetun merkinnän taustalla on MAL 2019 -työssä tunnistettu tarve toteuttaa tulevaisuudessa lähijunaliikenteen kasvua palvelevat varikot nykyisen varikkokapasiteetin jäädessä riittämättömäksi. Erityisen huomionarvoista on se, että kaikkien muiden varikkojen, paitsi rantaradan varikon (tai kuten kaava-aineistossa on se nimetty Kirkkonummen varikoksi) kaavallinen toteuttamisaste on huomattavan korkea. Niiden osalta on kyse joko jo toteutetuista varikosta tai alueilla on voimassa asemakaavat, joissa varikkojen sijoittuminen ja kytkeytyminen ympäröivään maankäyttöön on arvioitu ja otettu huomioon. Rantaradan varressa on selvitetyillä alueilla voimassa kuitenkin vain kuntien yleiskaavat. Maakuntakaavaehdotuksen pääkartalla ei oteta millään tavalla kantaa rantaradan varikon sijoittumismahdollisuuteen, eivätkä selvitetyt alueet tukeudu myöskään keskusmerkintöjen vaikutuspiiriin eikä niille esitetä taajamatoimintojen kehittämisvyöhykettäkään. Näin ollen varikon toteuttamismahdollisuus jopa valtakunnallisesti merkittävänä hankkeena maakuntakaavassa ns. valkoiseksi alueeksi osoitetulle alueelle jää erittäin tulkinnanvaraiseksi maakuntakaavan yleisten suunnittelumääräysten nojalla. Tämä aiheuttaa huomattavaa epävarmuutta hankkeen toteuttamiselle.</a:t>
            </a:r>
          </a:p>
        </p:txBody>
      </p:sp>
    </p:spTree>
    <p:extLst>
      <p:ext uri="{BB962C8B-B14F-4D97-AF65-F5344CB8AC3E}">
        <p14:creationId xmlns:p14="http://schemas.microsoft.com/office/powerpoint/2010/main" val="25649353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95651FA8-852E-4A33-82FB-28CC413B55A6}"/>
              </a:ext>
            </a:extLst>
          </p:cNvPr>
          <p:cNvSpPr>
            <a:spLocks noGrp="1"/>
          </p:cNvSpPr>
          <p:nvPr>
            <p:ph type="title"/>
          </p:nvPr>
        </p:nvSpPr>
        <p:spPr>
          <a:xfrm>
            <a:off x="609600" y="125760"/>
            <a:ext cx="10972800" cy="1143000"/>
          </a:xfrm>
        </p:spPr>
        <p:txBody>
          <a:bodyPr>
            <a:normAutofit fontScale="90000"/>
          </a:bodyPr>
          <a:lstStyle/>
          <a:p>
            <a:r>
              <a:rPr lang="fi-FI" dirty="0"/>
              <a:t>Lausunnot Helsingin seudun vaihemaakuntakaavan ehdotuksesta kevät 2019: KUUMA-seutu</a:t>
            </a:r>
          </a:p>
        </p:txBody>
      </p:sp>
      <p:sp>
        <p:nvSpPr>
          <p:cNvPr id="3" name="Sisällön paikkamerkki 2">
            <a:extLst>
              <a:ext uri="{FF2B5EF4-FFF2-40B4-BE49-F238E27FC236}">
                <a16:creationId xmlns:a16="http://schemas.microsoft.com/office/drawing/2014/main" xmlns="" id="{2FB35232-8939-4A0F-9570-19D2B3BCBB84}"/>
              </a:ext>
            </a:extLst>
          </p:cNvPr>
          <p:cNvSpPr>
            <a:spLocks noGrp="1"/>
          </p:cNvSpPr>
          <p:nvPr>
            <p:ph idx="1"/>
          </p:nvPr>
        </p:nvSpPr>
        <p:spPr>
          <a:xfrm>
            <a:off x="609600" y="1268760"/>
            <a:ext cx="10972800" cy="4968551"/>
          </a:xfrm>
        </p:spPr>
        <p:txBody>
          <a:bodyPr>
            <a:normAutofit fontScale="92500" lnSpcReduction="20000"/>
          </a:bodyPr>
          <a:lstStyle/>
          <a:p>
            <a:r>
              <a:rPr lang="fi-FI" dirty="0"/>
              <a:t>Taajamatoimintojen kehittämisvyöhykkeen ja ns. valkoisen alueen rajapinnan ohjausvaikutuksen välinen tulkinta saattaa tulla eteen myös rantaradan varikon (tai kuten kaava-aineistossa on se nimetty Kirkkonummen varikoksi) kohdalla. Maakuntakaavaehdotuksen pääkartalla ei oteta kantaa varikon sijoittumismahdollisuuteen. Selvitetyt vaihtoehtoiset alueet eivät tukeudu keskusmerkintöjen vaikutuspiiriin eikä taajamatoimintojen kehittämisvyöhykkeelle. Seudullisesti merkittävänä hankkeena varikon toteuttamismahdollisuus maakuntakaavassa ns. valkoiseksi alueeksi osoitetulle alueelle jää erittäin tulkinnanvaraiseksi maakuntakaavan yleisten suunnittelumääräysten nojalla. Tämä aiheuttaa huomattavaa epävarmuutta hankkeen toteuttamiselle, etenkin kun rantaradan varressa on varikon selvitetyillä vaihtoehtoisilla sijaintipaikoilla voimassa vain kuntien yleiskaavat, joissa ei ole yhtä sijaintivaihtoehtoa lukuun ottamatta toimintaan millään tavoin edes </a:t>
            </a:r>
            <a:r>
              <a:rPr lang="fi-FI"/>
              <a:t>varauduttu.</a:t>
            </a:r>
            <a:endParaRPr lang="fi-FI" dirty="0"/>
          </a:p>
        </p:txBody>
      </p:sp>
    </p:spTree>
    <p:extLst>
      <p:ext uri="{BB962C8B-B14F-4D97-AF65-F5344CB8AC3E}">
        <p14:creationId xmlns:p14="http://schemas.microsoft.com/office/powerpoint/2010/main" val="8380390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4A6AC4E-A2E3-41B3-B4BC-1DF8B94A5AB5}"/>
              </a:ext>
            </a:extLst>
          </p:cNvPr>
          <p:cNvSpPr>
            <a:spLocks noGrp="1"/>
          </p:cNvSpPr>
          <p:nvPr>
            <p:ph type="title"/>
          </p:nvPr>
        </p:nvSpPr>
        <p:spPr/>
        <p:txBody>
          <a:bodyPr/>
          <a:lstStyle/>
          <a:p>
            <a:r>
              <a:rPr lang="fi-FI" dirty="0"/>
              <a:t>Tilanne voimassa olevassa maakuntakaavassa</a:t>
            </a:r>
          </a:p>
        </p:txBody>
      </p:sp>
      <p:sp>
        <p:nvSpPr>
          <p:cNvPr id="3" name="Sisällön paikkamerkki 2">
            <a:extLst>
              <a:ext uri="{FF2B5EF4-FFF2-40B4-BE49-F238E27FC236}">
                <a16:creationId xmlns:a16="http://schemas.microsoft.com/office/drawing/2014/main" xmlns="" id="{A9CDEFEF-1E6C-4BBB-A634-0556EF0CC304}"/>
              </a:ext>
            </a:extLst>
          </p:cNvPr>
          <p:cNvSpPr>
            <a:spLocks noGrp="1"/>
          </p:cNvSpPr>
          <p:nvPr>
            <p:ph idx="1"/>
          </p:nvPr>
        </p:nvSpPr>
        <p:spPr>
          <a:xfrm>
            <a:off x="609600" y="2025762"/>
            <a:ext cx="3758208" cy="4355566"/>
          </a:xfrm>
        </p:spPr>
        <p:txBody>
          <a:bodyPr>
            <a:normAutofit fontScale="85000" lnSpcReduction="20000"/>
          </a:bodyPr>
          <a:lstStyle/>
          <a:p>
            <a:r>
              <a:rPr lang="fi-FI" sz="3800" dirty="0"/>
              <a:t>Varikkoja ei ole esitetty</a:t>
            </a:r>
          </a:p>
          <a:p>
            <a:endParaRPr lang="fi-FI" sz="3000" dirty="0"/>
          </a:p>
          <a:p>
            <a:pPr lvl="1"/>
            <a:r>
              <a:rPr lang="fi-FI" sz="3000" dirty="0"/>
              <a:t>Esillä olleet kohteet sijoittuvat taajamatoimintojen alueelle, joka sisältää varikot.</a:t>
            </a:r>
          </a:p>
          <a:p>
            <a:endParaRPr lang="fi-FI" sz="3000" dirty="0"/>
          </a:p>
          <a:p>
            <a:r>
              <a:rPr lang="fi-FI" sz="3000" dirty="0"/>
              <a:t>			</a:t>
            </a:r>
            <a:r>
              <a:rPr lang="fi-FI" sz="1800" dirty="0"/>
              <a:t>	</a:t>
            </a:r>
          </a:p>
          <a:p>
            <a:endParaRPr lang="fi-FI" sz="1800" dirty="0"/>
          </a:p>
          <a:p>
            <a:r>
              <a:rPr lang="fi-FI" sz="1800" dirty="0"/>
              <a:t>		</a:t>
            </a:r>
          </a:p>
        </p:txBody>
      </p:sp>
      <p:pic>
        <p:nvPicPr>
          <p:cNvPr id="6" name="Kuva 5">
            <a:extLst>
              <a:ext uri="{FF2B5EF4-FFF2-40B4-BE49-F238E27FC236}">
                <a16:creationId xmlns:a16="http://schemas.microsoft.com/office/drawing/2014/main" xmlns="" id="{66D61775-8C14-4CFA-8CD9-85646C0D4A9C}"/>
              </a:ext>
            </a:extLst>
          </p:cNvPr>
          <p:cNvPicPr>
            <a:picLocks noChangeAspect="1"/>
          </p:cNvPicPr>
          <p:nvPr/>
        </p:nvPicPr>
        <p:blipFill>
          <a:blip r:embed="rId2"/>
          <a:stretch>
            <a:fillRect/>
          </a:stretch>
        </p:blipFill>
        <p:spPr>
          <a:xfrm>
            <a:off x="4490335" y="1700808"/>
            <a:ext cx="7701666" cy="5157192"/>
          </a:xfrm>
          <a:prstGeom prst="rect">
            <a:avLst/>
          </a:prstGeom>
        </p:spPr>
      </p:pic>
    </p:spTree>
    <p:extLst>
      <p:ext uri="{BB962C8B-B14F-4D97-AF65-F5344CB8AC3E}">
        <p14:creationId xmlns:p14="http://schemas.microsoft.com/office/powerpoint/2010/main" val="167413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AAA82C35-FE77-406F-9818-C0CB7606FDAD}"/>
              </a:ext>
            </a:extLst>
          </p:cNvPr>
          <p:cNvSpPr>
            <a:spLocks noGrp="1"/>
          </p:cNvSpPr>
          <p:nvPr>
            <p:ph type="title"/>
          </p:nvPr>
        </p:nvSpPr>
        <p:spPr>
          <a:xfrm>
            <a:off x="609600" y="0"/>
            <a:ext cx="10972800" cy="1143000"/>
          </a:xfrm>
        </p:spPr>
        <p:txBody>
          <a:bodyPr>
            <a:normAutofit fontScale="90000"/>
          </a:bodyPr>
          <a:lstStyle/>
          <a:p>
            <a:r>
              <a:rPr lang="fi-FI" dirty="0"/>
              <a:t>Varikko-teeman eteneminen maakuntakaavaprosessissa luonnoksesta ehdotukseen 2018-2019</a:t>
            </a:r>
          </a:p>
        </p:txBody>
      </p:sp>
      <p:sp>
        <p:nvSpPr>
          <p:cNvPr id="3" name="Sisällön paikkamerkki 2">
            <a:extLst>
              <a:ext uri="{FF2B5EF4-FFF2-40B4-BE49-F238E27FC236}">
                <a16:creationId xmlns:a16="http://schemas.microsoft.com/office/drawing/2014/main" xmlns="" id="{FE11EE64-203F-4892-B215-7EAB6B822949}"/>
              </a:ext>
            </a:extLst>
          </p:cNvPr>
          <p:cNvSpPr>
            <a:spLocks noGrp="1"/>
          </p:cNvSpPr>
          <p:nvPr>
            <p:ph idx="1"/>
          </p:nvPr>
        </p:nvSpPr>
        <p:spPr>
          <a:xfrm>
            <a:off x="479376" y="1412776"/>
            <a:ext cx="10972800" cy="5001421"/>
          </a:xfrm>
        </p:spPr>
        <p:txBody>
          <a:bodyPr vert="horz" lIns="91440" tIns="45720" rIns="91440" bIns="45720" rtlCol="0" anchor="t">
            <a:normAutofit fontScale="70000" lnSpcReduction="20000"/>
          </a:bodyPr>
          <a:lstStyle/>
          <a:p>
            <a:pPr marL="457200" indent="-457200">
              <a:buFont typeface="Arial" panose="020B0604020202020204" pitchFamily="34" charset="0"/>
              <a:buChar char="•"/>
            </a:pPr>
            <a:r>
              <a:rPr lang="fi-FI" dirty="0">
                <a:latin typeface="Arial"/>
                <a:cs typeface="Arial"/>
              </a:rPr>
              <a:t>Varikot oli Uusimaa-kaavan luonnosvaiheessa syksyllä 2018 ja ehdotuksen lausuntovaiheessa keväällä 2019 esitetty maakuntakaavan liitekartalla, joka ei ole oikeusvaikutteinen asiakirja</a:t>
            </a:r>
          </a:p>
          <a:p>
            <a:pPr marL="457200" indent="-457200">
              <a:buFont typeface="Arial" panose="020B0604020202020204" pitchFamily="34" charset="0"/>
              <a:buChar char="•"/>
            </a:pPr>
            <a:r>
              <a:rPr lang="fi-FI" dirty="0"/>
              <a:t>Uusimaa-kaavan ehdotus oli lausunnoilla viranomaisilla keväällä 2019</a:t>
            </a:r>
          </a:p>
          <a:p>
            <a:pPr marL="457200" indent="-457200">
              <a:buFont typeface="Arial" panose="020B0604020202020204" pitchFamily="34" charset="0"/>
              <a:buChar char="•"/>
            </a:pPr>
            <a:r>
              <a:rPr lang="fi-FI" dirty="0">
                <a:latin typeface="Arial"/>
                <a:cs typeface="Arial"/>
              </a:rPr>
              <a:t>Kaikki keskeiset liikenteen viranomaistahot esittivät kevään lausunnoissaan varikoiden huomioimista oikeusvaikutteisessa maakuntakaavassa: Liikenne- ja viestintäministeriö, Uudenmaan ELY-keskus, Helsingin seudun liikenne HSL ja Väylävirasto. </a:t>
            </a:r>
          </a:p>
          <a:p>
            <a:pPr marL="457200" indent="-457200">
              <a:buFont typeface="Arial" panose="020B0604020202020204" pitchFamily="34" charset="0"/>
              <a:buChar char="•"/>
            </a:pPr>
            <a:r>
              <a:rPr lang="fi-FI" dirty="0">
                <a:latin typeface="Arial"/>
                <a:cs typeface="Arial"/>
              </a:rPr>
              <a:t>Espoo, Kirkkonummi ja KUUMA-kunnat ovat lausunnoissaan ottaneet eri tavoin kantaa varikoihin ja niiden sijainteihin</a:t>
            </a:r>
          </a:p>
          <a:p>
            <a:pPr marL="457200" indent="-457200">
              <a:buFont typeface="Arial" panose="020B0604020202020204" pitchFamily="34" charset="0"/>
              <a:buChar char="•"/>
            </a:pPr>
            <a:r>
              <a:rPr lang="fi-FI" dirty="0"/>
              <a:t>Lisäksi Uudenmaan liitto sai käyttöönsä maakuntakaavan valmistelua varten Väylän uusimman varikkoselvityksen tiedot kesällä 2019</a:t>
            </a:r>
          </a:p>
          <a:p>
            <a:pPr marL="457200" indent="-457200">
              <a:buFont typeface="Arial" panose="020B0604020202020204" pitchFamily="34" charset="0"/>
              <a:buChar char="•"/>
            </a:pPr>
            <a:r>
              <a:rPr lang="fi-FI" dirty="0"/>
              <a:t>Junavarikoiden maakunnallisen ja valtakunnallisen merkityksen vuoksi maakuntakaavassa tuli löytää ratkaisu, joka turvaa junaliikenteen varikoiden toteuttamisen ja kehittämismahdollisuudet. </a:t>
            </a:r>
          </a:p>
          <a:p>
            <a:pPr marL="457200" indent="-457200">
              <a:buFont typeface="Arial" panose="020B0604020202020204" pitchFamily="34" charset="0"/>
              <a:buChar char="•"/>
            </a:pPr>
            <a:r>
              <a:rPr lang="fi-FI" dirty="0"/>
              <a:t>Varikot osoitettiin kohdemerkinnöillä Uusimaa-kaavan nähtäville asetettavaan ehdotukseen lausuntojen ja uusimpien selvitysten pohjalta, jotta nähtävillä olon kautta saadaan osallisten mielipiteet asiasta</a:t>
            </a:r>
          </a:p>
          <a:p>
            <a:endParaRPr lang="fi-FI" dirty="0"/>
          </a:p>
        </p:txBody>
      </p:sp>
    </p:spTree>
    <p:extLst>
      <p:ext uri="{BB962C8B-B14F-4D97-AF65-F5344CB8AC3E}">
        <p14:creationId xmlns:p14="http://schemas.microsoft.com/office/powerpoint/2010/main" val="38607535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DCFB0973-E065-4203-BF7C-4E23843C6127}"/>
              </a:ext>
            </a:extLst>
          </p:cNvPr>
          <p:cNvSpPr>
            <a:spLocks noGrp="1"/>
          </p:cNvSpPr>
          <p:nvPr>
            <p:ph type="title"/>
          </p:nvPr>
        </p:nvSpPr>
        <p:spPr>
          <a:xfrm>
            <a:off x="119336" y="-243408"/>
            <a:ext cx="12072664" cy="1382153"/>
          </a:xfrm>
        </p:spPr>
        <p:txBody>
          <a:bodyPr>
            <a:noAutofit/>
          </a:bodyPr>
          <a:lstStyle/>
          <a:p>
            <a:r>
              <a:rPr lang="fi-FI" sz="2400" dirty="0"/>
              <a:t>Tilanne ehdotusvaiheen Helsingin seudun vaihemaakuntakaavassa </a:t>
            </a:r>
            <a:br>
              <a:rPr lang="fi-FI" sz="2400" dirty="0"/>
            </a:br>
            <a:r>
              <a:rPr lang="fi-FI" sz="2400" dirty="0"/>
              <a:t>– nähtävillä 10/2019</a:t>
            </a:r>
          </a:p>
        </p:txBody>
      </p:sp>
      <p:sp>
        <p:nvSpPr>
          <p:cNvPr id="3" name="Sisällön paikkamerkki 2">
            <a:extLst>
              <a:ext uri="{FF2B5EF4-FFF2-40B4-BE49-F238E27FC236}">
                <a16:creationId xmlns:a16="http://schemas.microsoft.com/office/drawing/2014/main" xmlns="" id="{732CF08A-FA37-45FB-89B4-646CF9673D99}"/>
              </a:ext>
            </a:extLst>
          </p:cNvPr>
          <p:cNvSpPr>
            <a:spLocks noGrp="1"/>
          </p:cNvSpPr>
          <p:nvPr>
            <p:ph idx="1"/>
          </p:nvPr>
        </p:nvSpPr>
        <p:spPr>
          <a:xfrm>
            <a:off x="609600" y="1844825"/>
            <a:ext cx="11133584" cy="4281339"/>
          </a:xfrm>
        </p:spPr>
        <p:txBody>
          <a:bodyPr/>
          <a:lstStyle/>
          <a:p>
            <a:r>
              <a:rPr lang="fi-FI" dirty="0"/>
              <a:t>							</a:t>
            </a:r>
          </a:p>
          <a:p>
            <a:endParaRPr lang="fi-FI" dirty="0"/>
          </a:p>
        </p:txBody>
      </p:sp>
      <p:pic>
        <p:nvPicPr>
          <p:cNvPr id="4" name="Kuva 3">
            <a:extLst>
              <a:ext uri="{FF2B5EF4-FFF2-40B4-BE49-F238E27FC236}">
                <a16:creationId xmlns:a16="http://schemas.microsoft.com/office/drawing/2014/main" xmlns="" id="{83E3267E-0CE7-4BA7-9685-EE3987AD70BA}"/>
              </a:ext>
            </a:extLst>
          </p:cNvPr>
          <p:cNvPicPr>
            <a:picLocks noChangeAspect="1"/>
          </p:cNvPicPr>
          <p:nvPr/>
        </p:nvPicPr>
        <p:blipFill>
          <a:blip r:embed="rId2"/>
          <a:stretch>
            <a:fillRect/>
          </a:stretch>
        </p:blipFill>
        <p:spPr>
          <a:xfrm>
            <a:off x="1271464" y="839571"/>
            <a:ext cx="9339726" cy="5992673"/>
          </a:xfrm>
          <a:prstGeom prst="rect">
            <a:avLst/>
          </a:prstGeom>
        </p:spPr>
      </p:pic>
      <p:sp>
        <p:nvSpPr>
          <p:cNvPr id="5" name="Vuokaaviosymboli: Liitin 4">
            <a:extLst>
              <a:ext uri="{FF2B5EF4-FFF2-40B4-BE49-F238E27FC236}">
                <a16:creationId xmlns:a16="http://schemas.microsoft.com/office/drawing/2014/main" xmlns="" id="{6375F6EF-23F9-4FDD-9CCA-7435858D4FF3}"/>
              </a:ext>
            </a:extLst>
          </p:cNvPr>
          <p:cNvSpPr/>
          <p:nvPr/>
        </p:nvSpPr>
        <p:spPr>
          <a:xfrm>
            <a:off x="9336360" y="1051265"/>
            <a:ext cx="288032" cy="288032"/>
          </a:xfrm>
          <a:prstGeom prst="flowChartConnector">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Vuokaaviosymboli: Liitin 5">
            <a:extLst>
              <a:ext uri="{FF2B5EF4-FFF2-40B4-BE49-F238E27FC236}">
                <a16:creationId xmlns:a16="http://schemas.microsoft.com/office/drawing/2014/main" xmlns="" id="{B46C276D-DAD5-457C-8CC7-C5370CC4E9D7}"/>
              </a:ext>
            </a:extLst>
          </p:cNvPr>
          <p:cNvSpPr/>
          <p:nvPr/>
        </p:nvSpPr>
        <p:spPr>
          <a:xfrm>
            <a:off x="6960096" y="5373216"/>
            <a:ext cx="288032" cy="288032"/>
          </a:xfrm>
          <a:prstGeom prst="flowChartConnector">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Vuokaaviosymboli: Liitin 6">
            <a:extLst>
              <a:ext uri="{FF2B5EF4-FFF2-40B4-BE49-F238E27FC236}">
                <a16:creationId xmlns:a16="http://schemas.microsoft.com/office/drawing/2014/main" xmlns="" id="{A82142F7-718F-427C-8594-E24D54E0EC1B}"/>
              </a:ext>
            </a:extLst>
          </p:cNvPr>
          <p:cNvSpPr/>
          <p:nvPr/>
        </p:nvSpPr>
        <p:spPr>
          <a:xfrm>
            <a:off x="8737679" y="5301208"/>
            <a:ext cx="288032" cy="288032"/>
          </a:xfrm>
          <a:prstGeom prst="flowChartConnector">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Vuokaaviosymboli: Liitin 7">
            <a:extLst>
              <a:ext uri="{FF2B5EF4-FFF2-40B4-BE49-F238E27FC236}">
                <a16:creationId xmlns:a16="http://schemas.microsoft.com/office/drawing/2014/main" xmlns="" id="{BDA7AAD4-4F2B-4815-99A7-8FECEF93C15B}"/>
              </a:ext>
            </a:extLst>
          </p:cNvPr>
          <p:cNvSpPr/>
          <p:nvPr/>
        </p:nvSpPr>
        <p:spPr>
          <a:xfrm>
            <a:off x="3503712" y="6569968"/>
            <a:ext cx="288032" cy="288032"/>
          </a:xfrm>
          <a:prstGeom prst="flowChartConnector">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Vuokaaviosymboli: Liitin 8">
            <a:extLst>
              <a:ext uri="{FF2B5EF4-FFF2-40B4-BE49-F238E27FC236}">
                <a16:creationId xmlns:a16="http://schemas.microsoft.com/office/drawing/2014/main" xmlns="" id="{A414BAC5-70A3-456A-A1BE-83EFF005D61C}"/>
              </a:ext>
            </a:extLst>
          </p:cNvPr>
          <p:cNvSpPr/>
          <p:nvPr/>
        </p:nvSpPr>
        <p:spPr>
          <a:xfrm>
            <a:off x="2351584" y="5929546"/>
            <a:ext cx="288032" cy="288032"/>
          </a:xfrm>
          <a:prstGeom prst="flowChartConnector">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a:extLst>
              <a:ext uri="{FF2B5EF4-FFF2-40B4-BE49-F238E27FC236}">
                <a16:creationId xmlns:a16="http://schemas.microsoft.com/office/drawing/2014/main" xmlns="" id="{5060EFCB-D007-41EB-A9F4-4FC98EC42795}"/>
              </a:ext>
            </a:extLst>
          </p:cNvPr>
          <p:cNvSpPr/>
          <p:nvPr/>
        </p:nvSpPr>
        <p:spPr>
          <a:xfrm>
            <a:off x="7997434" y="5848006"/>
            <a:ext cx="4177740" cy="984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Vuokaaviosymboli: Liitin 13">
            <a:extLst>
              <a:ext uri="{FF2B5EF4-FFF2-40B4-BE49-F238E27FC236}">
                <a16:creationId xmlns:a16="http://schemas.microsoft.com/office/drawing/2014/main" xmlns="" id="{579E4A11-7367-4AEB-8C09-1233E1A87607}"/>
              </a:ext>
            </a:extLst>
          </p:cNvPr>
          <p:cNvSpPr/>
          <p:nvPr/>
        </p:nvSpPr>
        <p:spPr>
          <a:xfrm>
            <a:off x="8242916" y="6217578"/>
            <a:ext cx="414114" cy="414114"/>
          </a:xfrm>
          <a:prstGeom prst="flowChartConnector">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Tekstiruutu 14">
            <a:extLst>
              <a:ext uri="{FF2B5EF4-FFF2-40B4-BE49-F238E27FC236}">
                <a16:creationId xmlns:a16="http://schemas.microsoft.com/office/drawing/2014/main" xmlns="" id="{B289754A-D967-4713-B7D8-DB8C076F21B6}"/>
              </a:ext>
            </a:extLst>
          </p:cNvPr>
          <p:cNvSpPr txBox="1"/>
          <p:nvPr/>
        </p:nvSpPr>
        <p:spPr>
          <a:xfrm>
            <a:off x="8734340" y="5848006"/>
            <a:ext cx="3312237" cy="923330"/>
          </a:xfrm>
          <a:prstGeom prst="rect">
            <a:avLst/>
          </a:prstGeom>
          <a:noFill/>
        </p:spPr>
        <p:txBody>
          <a:bodyPr wrap="square" rtlCol="0">
            <a:spAutoFit/>
          </a:bodyPr>
          <a:lstStyle/>
          <a:p>
            <a:r>
              <a:rPr lang="fi-FI" dirty="0">
                <a:solidFill>
                  <a:schemeClr val="tx2"/>
                </a:solidFill>
              </a:rPr>
              <a:t>Varikkojen kohdemerkintä harmaa neliö, tässä nostettu kartalta sinisillä renkailla</a:t>
            </a:r>
          </a:p>
        </p:txBody>
      </p:sp>
      <p:sp>
        <p:nvSpPr>
          <p:cNvPr id="16" name="Suorakulmio 15">
            <a:extLst>
              <a:ext uri="{FF2B5EF4-FFF2-40B4-BE49-F238E27FC236}">
                <a16:creationId xmlns:a16="http://schemas.microsoft.com/office/drawing/2014/main" xmlns="" id="{3DDFAD49-10B1-421D-BF1D-1CC51860C4F5}"/>
              </a:ext>
            </a:extLst>
          </p:cNvPr>
          <p:cNvSpPr/>
          <p:nvPr/>
        </p:nvSpPr>
        <p:spPr>
          <a:xfrm>
            <a:off x="8332542" y="6309671"/>
            <a:ext cx="188031" cy="19661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Nuoli: Oikea 16">
            <a:extLst>
              <a:ext uri="{FF2B5EF4-FFF2-40B4-BE49-F238E27FC236}">
                <a16:creationId xmlns:a16="http://schemas.microsoft.com/office/drawing/2014/main" xmlns="" id="{E3D3B122-4018-4E40-98FD-24B2D5214A84}"/>
              </a:ext>
            </a:extLst>
          </p:cNvPr>
          <p:cNvSpPr/>
          <p:nvPr/>
        </p:nvSpPr>
        <p:spPr>
          <a:xfrm rot="2178041">
            <a:off x="872691" y="5128980"/>
            <a:ext cx="1663208" cy="745076"/>
          </a:xfrm>
          <a:prstGeom prst="rightArrow">
            <a:avLst/>
          </a:prstGeom>
          <a:solidFill>
            <a:srgbClr val="F49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5038673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8660B981-C288-411A-B10D-D65208F1B5C1}"/>
              </a:ext>
            </a:extLst>
          </p:cNvPr>
          <p:cNvSpPr>
            <a:spLocks noGrp="1"/>
          </p:cNvSpPr>
          <p:nvPr>
            <p:ph type="title"/>
          </p:nvPr>
        </p:nvSpPr>
        <p:spPr/>
        <p:txBody>
          <a:bodyPr/>
          <a:lstStyle/>
          <a:p>
            <a:r>
              <a:rPr lang="fi-FI" dirty="0"/>
              <a:t>Raskaan raideliikenteen varikot - määräys</a:t>
            </a:r>
          </a:p>
        </p:txBody>
      </p:sp>
      <p:pic>
        <p:nvPicPr>
          <p:cNvPr id="6" name="Sisällön paikkamerkki 5">
            <a:extLst>
              <a:ext uri="{FF2B5EF4-FFF2-40B4-BE49-F238E27FC236}">
                <a16:creationId xmlns:a16="http://schemas.microsoft.com/office/drawing/2014/main" xmlns="" id="{B0F5120B-37EF-4EF3-B245-3117F2C6AA5A}"/>
              </a:ext>
            </a:extLst>
          </p:cNvPr>
          <p:cNvPicPr>
            <a:picLocks noGrp="1" noChangeAspect="1"/>
          </p:cNvPicPr>
          <p:nvPr>
            <p:ph idx="1"/>
          </p:nvPr>
        </p:nvPicPr>
        <p:blipFill>
          <a:blip r:embed="rId2"/>
          <a:stretch>
            <a:fillRect/>
          </a:stretch>
        </p:blipFill>
        <p:spPr>
          <a:xfrm>
            <a:off x="1030359" y="1700808"/>
            <a:ext cx="10178209" cy="4137224"/>
          </a:xfrm>
          <a:prstGeom prst="rect">
            <a:avLst/>
          </a:prstGeom>
        </p:spPr>
      </p:pic>
    </p:spTree>
    <p:extLst>
      <p:ext uri="{BB962C8B-B14F-4D97-AF65-F5344CB8AC3E}">
        <p14:creationId xmlns:p14="http://schemas.microsoft.com/office/powerpoint/2010/main" val="33087982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D6A5E12A-3822-4153-ABD6-960BC894A52E}"/>
              </a:ext>
            </a:extLst>
          </p:cNvPr>
          <p:cNvSpPr>
            <a:spLocks noGrp="1"/>
          </p:cNvSpPr>
          <p:nvPr>
            <p:ph type="title"/>
          </p:nvPr>
        </p:nvSpPr>
        <p:spPr/>
        <p:txBody>
          <a:bodyPr/>
          <a:lstStyle/>
          <a:p>
            <a:r>
              <a:rPr lang="fi-FI" dirty="0"/>
              <a:t>Taajamatoimintojen kehittämisvyöhyke - määräys</a:t>
            </a:r>
          </a:p>
        </p:txBody>
      </p:sp>
      <p:pic>
        <p:nvPicPr>
          <p:cNvPr id="7" name="Kuva 6">
            <a:extLst>
              <a:ext uri="{FF2B5EF4-FFF2-40B4-BE49-F238E27FC236}">
                <a16:creationId xmlns:a16="http://schemas.microsoft.com/office/drawing/2014/main" xmlns="" id="{B1C65404-0BB5-4136-94EA-9F14F4F3EC64}"/>
              </a:ext>
            </a:extLst>
          </p:cNvPr>
          <p:cNvPicPr>
            <a:picLocks noChangeAspect="1"/>
          </p:cNvPicPr>
          <p:nvPr/>
        </p:nvPicPr>
        <p:blipFill rotWithShape="1">
          <a:blip r:embed="rId2"/>
          <a:srcRect r="1127" b="3226"/>
          <a:stretch/>
        </p:blipFill>
        <p:spPr>
          <a:xfrm>
            <a:off x="119335" y="1844825"/>
            <a:ext cx="3600401" cy="2160240"/>
          </a:xfrm>
          <a:prstGeom prst="rect">
            <a:avLst/>
          </a:prstGeom>
        </p:spPr>
      </p:pic>
      <p:pic>
        <p:nvPicPr>
          <p:cNvPr id="14" name="Sisällön paikkamerkki 13">
            <a:extLst>
              <a:ext uri="{FF2B5EF4-FFF2-40B4-BE49-F238E27FC236}">
                <a16:creationId xmlns:a16="http://schemas.microsoft.com/office/drawing/2014/main" xmlns="" id="{1FC0B456-521A-4A80-A2AE-24BB80113AFB}"/>
              </a:ext>
            </a:extLst>
          </p:cNvPr>
          <p:cNvPicPr>
            <a:picLocks noGrp="1" noChangeAspect="1"/>
          </p:cNvPicPr>
          <p:nvPr>
            <p:ph idx="1"/>
          </p:nvPr>
        </p:nvPicPr>
        <p:blipFill>
          <a:blip r:embed="rId3"/>
          <a:stretch>
            <a:fillRect/>
          </a:stretch>
        </p:blipFill>
        <p:spPr>
          <a:xfrm>
            <a:off x="4600574" y="1770140"/>
            <a:ext cx="4672606" cy="4107131"/>
          </a:xfrm>
          <a:prstGeom prst="rect">
            <a:avLst/>
          </a:prstGeom>
        </p:spPr>
      </p:pic>
    </p:spTree>
    <p:extLst>
      <p:ext uri="{BB962C8B-B14F-4D97-AF65-F5344CB8AC3E}">
        <p14:creationId xmlns:p14="http://schemas.microsoft.com/office/powerpoint/2010/main" val="9148739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Maiseman ja kulttuuriympäristön</a:t>
            </a:r>
            <a:br>
              <a:rPr lang="fi-FI"/>
            </a:br>
            <a:r>
              <a:rPr lang="fi-FI"/>
              <a:t>ominaispiirteiden ja arvojen tunnistaminen</a:t>
            </a:r>
          </a:p>
        </p:txBody>
      </p:sp>
      <p:sp>
        <p:nvSpPr>
          <p:cNvPr id="3" name="Sisällön paikkamerkki 2"/>
          <p:cNvSpPr>
            <a:spLocks noGrp="1"/>
          </p:cNvSpPr>
          <p:nvPr>
            <p:ph idx="1"/>
          </p:nvPr>
        </p:nvSpPr>
        <p:spPr>
          <a:xfrm>
            <a:off x="3719737" y="1484785"/>
            <a:ext cx="7862664" cy="4966350"/>
          </a:xfrm>
        </p:spPr>
        <p:txBody>
          <a:bodyPr>
            <a:normAutofit lnSpcReduction="10000"/>
          </a:bodyPr>
          <a:lstStyle/>
          <a:p>
            <a:pPr marL="360363" indent="0" defTabSz="720725">
              <a:tabLst>
                <a:tab pos="628650" algn="l"/>
                <a:tab pos="1255713" algn="l"/>
                <a:tab pos="1347788" algn="l"/>
              </a:tabLst>
            </a:pPr>
            <a:r>
              <a:rPr lang="fi-FI" sz="1600" b="1" dirty="0"/>
              <a:t>Maisema-analyysi</a:t>
            </a:r>
          </a:p>
          <a:p>
            <a:pPr marL="817563" indent="-457200" defTabSz="720725">
              <a:buFont typeface="Arial" panose="020B0604020202020204" pitchFamily="34" charset="0"/>
              <a:buChar char="•"/>
              <a:tabLst>
                <a:tab pos="628650" algn="l"/>
                <a:tab pos="1255713" algn="l"/>
                <a:tab pos="1347788" algn="l"/>
              </a:tabLst>
            </a:pPr>
            <a:r>
              <a:rPr lang="fi-FI" sz="1400" b="1" dirty="0"/>
              <a:t>topografia, kallio- ja maaperä, maisematilat, ihmisen toimintojen sijoittuminen (olemassa oleva asutus ja tiestö), maisemakuva, näkymät</a:t>
            </a:r>
          </a:p>
          <a:p>
            <a:pPr marL="1217613" lvl="1" indent="-457200" defTabSz="720725">
              <a:tabLst>
                <a:tab pos="628650" algn="l"/>
                <a:tab pos="1255713" algn="l"/>
                <a:tab pos="1347788" algn="l"/>
              </a:tabLst>
            </a:pPr>
            <a:r>
              <a:rPr lang="fi-FI" sz="1400" dirty="0"/>
              <a:t>paikkatietoanalyysit</a:t>
            </a:r>
          </a:p>
          <a:p>
            <a:pPr marL="1217613" lvl="1" indent="-457200" defTabSz="720725">
              <a:tabLst>
                <a:tab pos="628650" algn="l"/>
                <a:tab pos="1255713" algn="l"/>
                <a:tab pos="1347788" algn="l"/>
              </a:tabLst>
            </a:pPr>
            <a:r>
              <a:rPr lang="fi-FI" sz="1400" dirty="0"/>
              <a:t>maastopoikkileikkaukset</a:t>
            </a:r>
          </a:p>
          <a:p>
            <a:pPr marL="1217613" lvl="1" indent="-457200" defTabSz="720725">
              <a:tabLst>
                <a:tab pos="628650" algn="l"/>
                <a:tab pos="1255713" algn="l"/>
                <a:tab pos="1347788" algn="l"/>
              </a:tabLst>
            </a:pPr>
            <a:r>
              <a:rPr lang="fi-FI" sz="1400" dirty="0"/>
              <a:t>maastokäyntihavainnot</a:t>
            </a:r>
          </a:p>
          <a:p>
            <a:pPr marL="1217613" lvl="1" indent="-457200" defTabSz="720725">
              <a:tabLst>
                <a:tab pos="628650" algn="l"/>
                <a:tab pos="1255713" algn="l"/>
                <a:tab pos="1347788" algn="l"/>
              </a:tabLst>
            </a:pPr>
            <a:r>
              <a:rPr lang="fi-FI" sz="1400" dirty="0"/>
              <a:t>ilma- ja valokuvatarkastelut</a:t>
            </a:r>
          </a:p>
          <a:p>
            <a:pPr marL="760413" lvl="1" indent="0" defTabSz="720725">
              <a:buNone/>
              <a:tabLst>
                <a:tab pos="628650" algn="l"/>
                <a:tab pos="1255713" algn="l"/>
                <a:tab pos="1347788" algn="l"/>
              </a:tabLst>
            </a:pPr>
            <a:endParaRPr lang="fi-FI" sz="800" dirty="0"/>
          </a:p>
          <a:p>
            <a:pPr marL="760413" lvl="1" indent="0" defTabSz="720725">
              <a:buNone/>
              <a:tabLst>
                <a:tab pos="628650" algn="l"/>
                <a:tab pos="1255713" algn="l"/>
                <a:tab pos="1347788" algn="l"/>
              </a:tabLst>
            </a:pPr>
            <a:r>
              <a:rPr lang="fi-FI" sz="1400" dirty="0"/>
              <a:t>Lähde:</a:t>
            </a:r>
            <a:br>
              <a:rPr lang="fi-FI" sz="1400" dirty="0"/>
            </a:br>
            <a:r>
              <a:rPr lang="fi-FI" sz="1400" dirty="0"/>
              <a:t>- Maanmittauslaitoksen aineistot</a:t>
            </a:r>
          </a:p>
          <a:p>
            <a:pPr marL="760413" lvl="1" indent="0" defTabSz="720725">
              <a:buNone/>
              <a:tabLst>
                <a:tab pos="628650" algn="l"/>
                <a:tab pos="1255713" algn="l"/>
                <a:tab pos="1347788" algn="l"/>
              </a:tabLst>
            </a:pPr>
            <a:endParaRPr lang="fi-FI" sz="800" dirty="0"/>
          </a:p>
          <a:p>
            <a:pPr marL="360363" indent="0" defTabSz="720725">
              <a:tabLst>
                <a:tab pos="628650" algn="l"/>
                <a:tab pos="1255713" algn="l"/>
                <a:tab pos="1347788" algn="l"/>
              </a:tabLst>
            </a:pPr>
            <a:r>
              <a:rPr lang="fi-FI" sz="1600" b="1" dirty="0"/>
              <a:t>Uudenmaan voimassa olevassa maakuntakaavassa osoitetut merkittävät maisema- ja kulttuuriympäristöalueet sekä niiden kuvaukset ja perustelut</a:t>
            </a:r>
          </a:p>
          <a:p>
            <a:pPr marL="360363" indent="0" defTabSz="720725">
              <a:tabLst>
                <a:tab pos="628650" algn="l"/>
                <a:tab pos="1255713" algn="l"/>
                <a:tab pos="1347788" algn="l"/>
              </a:tabLst>
            </a:pPr>
            <a:endParaRPr lang="fi-FI" sz="1400" b="1" dirty="0"/>
          </a:p>
          <a:p>
            <a:pPr marL="360363" indent="0" defTabSz="720725">
              <a:tabLst>
                <a:tab pos="628650" algn="l"/>
                <a:tab pos="1255713" algn="l"/>
                <a:tab pos="1347788" algn="l"/>
              </a:tabLst>
            </a:pPr>
            <a:r>
              <a:rPr lang="fi-FI" sz="1600" b="1" dirty="0"/>
              <a:t>Alueen kulttuuri- ja rakennushistoriaan liittyvät tausta-aineistot</a:t>
            </a:r>
          </a:p>
          <a:p>
            <a:pPr marL="817563" indent="-457200" defTabSz="720725">
              <a:buFont typeface="Arial" panose="020B0604020202020204" pitchFamily="34" charset="0"/>
              <a:buChar char="•"/>
              <a:tabLst>
                <a:tab pos="628650" algn="l"/>
                <a:tab pos="1255713" algn="l"/>
                <a:tab pos="1347788" algn="l"/>
              </a:tabLst>
            </a:pPr>
            <a:endParaRPr lang="fi-FI" sz="800" dirty="0"/>
          </a:p>
          <a:p>
            <a:pPr marL="803275" lvl="1" indent="0" defTabSz="720725">
              <a:buNone/>
              <a:tabLst>
                <a:tab pos="628650" algn="l"/>
                <a:tab pos="1255713" algn="l"/>
                <a:tab pos="1347788" algn="l"/>
              </a:tabLst>
            </a:pPr>
            <a:r>
              <a:rPr lang="fi-FI" sz="1400" dirty="0"/>
              <a:t>Lähteet:</a:t>
            </a:r>
            <a:br>
              <a:rPr lang="fi-FI" sz="1400" dirty="0"/>
            </a:br>
            <a:r>
              <a:rPr lang="fi-FI" sz="1400" dirty="0"/>
              <a:t>- Museovirasto, RKY 2009</a:t>
            </a:r>
            <a:br>
              <a:rPr lang="fi-FI" sz="1400" dirty="0"/>
            </a:br>
            <a:r>
              <a:rPr lang="fi-FI" sz="1400" dirty="0"/>
              <a:t>- Missä maat on mainiommat-Uudenmaan kulttuuriympäristöt Uudenmaan liitto 2012</a:t>
            </a:r>
            <a:br>
              <a:rPr lang="fi-FI" sz="1400" dirty="0"/>
            </a:br>
            <a:r>
              <a:rPr lang="fi-FI" sz="1400" dirty="0"/>
              <a:t>- Rakennushistoriallinen inventointi Luoman osayleiskaavan valmistelua varten (ei julkinen)</a:t>
            </a:r>
            <a:br>
              <a:rPr lang="fi-FI" sz="1400" dirty="0"/>
            </a:br>
            <a:r>
              <a:rPr lang="fi-FI" sz="1400" dirty="0"/>
              <a:t>- Historialliset kartta-aineistot (esim. Kuninkaan Kartasto Suomesta, 1700-luvun lopun tilanne)</a:t>
            </a:r>
          </a:p>
        </p:txBody>
      </p:sp>
      <p:pic>
        <p:nvPicPr>
          <p:cNvPr id="6" name="Kuvan paikkamerkki 5"/>
          <p:cNvPicPr>
            <a:picLocks noGrp="1" noChangeAspect="1"/>
          </p:cNvPicPr>
          <p:nvPr>
            <p:ph type="pic" sz="quarter" idx="4294967295"/>
          </p:nvPr>
        </p:nvPicPr>
        <p:blipFill rotWithShape="1">
          <a:blip r:embed="rId2">
            <a:extLst>
              <a:ext uri="{28A0092B-C50C-407E-A947-70E740481C1C}">
                <a14:useLocalDpi xmlns:a14="http://schemas.microsoft.com/office/drawing/2010/main" val="0"/>
              </a:ext>
            </a:extLst>
          </a:blip>
          <a:srcRect l="16794" t="65700" r="48791" b="-114"/>
          <a:stretch/>
        </p:blipFill>
        <p:spPr>
          <a:xfrm>
            <a:off x="609129" y="1850585"/>
            <a:ext cx="2626852" cy="4596991"/>
          </a:xfrm>
          <a:prstGeom prst="round2DiagRect">
            <a:avLst/>
          </a:prstGeom>
        </p:spPr>
      </p:pic>
    </p:spTree>
    <p:extLst>
      <p:ext uri="{BB962C8B-B14F-4D97-AF65-F5344CB8AC3E}">
        <p14:creationId xmlns:p14="http://schemas.microsoft.com/office/powerpoint/2010/main" val="40796550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44786730-0E5F-4312-8ADB-71BF7921B6E7}"/>
              </a:ext>
            </a:extLst>
          </p:cNvPr>
          <p:cNvSpPr>
            <a:spLocks noGrp="1"/>
          </p:cNvSpPr>
          <p:nvPr>
            <p:ph type="title"/>
          </p:nvPr>
        </p:nvSpPr>
        <p:spPr>
          <a:xfrm>
            <a:off x="399738" y="621672"/>
            <a:ext cx="10972800" cy="864096"/>
          </a:xfrm>
        </p:spPr>
        <p:txBody>
          <a:bodyPr>
            <a:normAutofit fontScale="90000"/>
          </a:bodyPr>
          <a:lstStyle/>
          <a:p>
            <a:r>
              <a:rPr lang="fi-FI"/>
              <a:t>Tiivistelmä maisemaan</a:t>
            </a:r>
            <a:br>
              <a:rPr lang="fi-FI"/>
            </a:br>
            <a:r>
              <a:rPr lang="fi-FI"/>
              <a:t>liittyvistä lähtökohdista</a:t>
            </a:r>
          </a:p>
        </p:txBody>
      </p:sp>
      <p:sp>
        <p:nvSpPr>
          <p:cNvPr id="5" name="Tekstiruutu 4">
            <a:extLst>
              <a:ext uri="{FF2B5EF4-FFF2-40B4-BE49-F238E27FC236}">
                <a16:creationId xmlns:a16="http://schemas.microsoft.com/office/drawing/2014/main" xmlns="" id="{6A41F3F7-4F6C-4065-BE3E-FEEFC33BB0FC}"/>
              </a:ext>
            </a:extLst>
          </p:cNvPr>
          <p:cNvSpPr txBox="1"/>
          <p:nvPr/>
        </p:nvSpPr>
        <p:spPr>
          <a:xfrm>
            <a:off x="1713345" y="2173677"/>
            <a:ext cx="8765309" cy="4062651"/>
          </a:xfrm>
          <a:prstGeom prst="rect">
            <a:avLst/>
          </a:prstGeom>
          <a:noFill/>
        </p:spPr>
        <p:txBody>
          <a:bodyPr wrap="square" rtlCol="0">
            <a:spAutoFit/>
          </a:bodyPr>
          <a:lstStyle/>
          <a:p>
            <a:pPr marL="342900" indent="-342900">
              <a:spcBef>
                <a:spcPts val="400"/>
              </a:spcBef>
              <a:buFont typeface="Arial" panose="020B0604020202020204" pitchFamily="34" charset="0"/>
              <a:buChar char="•"/>
            </a:pPr>
            <a:r>
              <a:rPr lang="fi-FI" sz="1600">
                <a:latin typeface="Arial" pitchFamily="34" charset="0"/>
                <a:cs typeface="Arial" pitchFamily="34" charset="0"/>
              </a:rPr>
              <a:t>Mankin-Luoman alue on murroslaaksojen risteys ja maisemallinen solmukohta.</a:t>
            </a:r>
          </a:p>
          <a:p>
            <a:pPr marL="342900" indent="-342900">
              <a:spcBef>
                <a:spcPts val="400"/>
              </a:spcBef>
              <a:buFont typeface="Arial" panose="020B0604020202020204" pitchFamily="34" charset="0"/>
              <a:buChar char="•"/>
            </a:pPr>
            <a:r>
              <a:rPr lang="fi-FI" sz="1600">
                <a:latin typeface="Arial" pitchFamily="34" charset="0"/>
                <a:cs typeface="Arial" pitchFamily="34" charset="0"/>
              </a:rPr>
              <a:t>Selvitysalueet ovat alavaa, avointa merenlahden pohjukan laaksoaluetta, joka rajautuu lännessä-luoteessa kallioselännejaksoon.</a:t>
            </a:r>
          </a:p>
          <a:p>
            <a:pPr marL="342900" indent="-342900">
              <a:spcBef>
                <a:spcPts val="400"/>
              </a:spcBef>
              <a:buFont typeface="Arial" panose="020B0604020202020204" pitchFamily="34" charset="0"/>
              <a:buChar char="•"/>
            </a:pPr>
            <a:r>
              <a:rPr lang="fi-FI" sz="1600">
                <a:latin typeface="Arial" pitchFamily="34" charset="0"/>
                <a:cs typeface="Arial" pitchFamily="34" charset="0"/>
              </a:rPr>
              <a:t>Luomassa myös rannassa on metsäinen selänne, joka rajaa alavan laaksoalueen kahden selänteen väliin.</a:t>
            </a:r>
          </a:p>
          <a:p>
            <a:pPr marL="342900" indent="-342900">
              <a:spcBef>
                <a:spcPts val="400"/>
              </a:spcBef>
              <a:buFont typeface="Arial" panose="020B0604020202020204" pitchFamily="34" charset="0"/>
              <a:buChar char="•"/>
            </a:pPr>
            <a:r>
              <a:rPr lang="fi-FI" sz="1600">
                <a:latin typeface="Arial" pitchFamily="34" charset="0"/>
                <a:cs typeface="Arial" pitchFamily="34" charset="0"/>
              </a:rPr>
              <a:t>Alava laaksoalue on lähes kauttaaltaan avointa viljelymaisemaa.</a:t>
            </a:r>
          </a:p>
          <a:p>
            <a:pPr marL="342900" indent="-342900">
              <a:spcBef>
                <a:spcPts val="400"/>
              </a:spcBef>
              <a:buFont typeface="Arial" panose="020B0604020202020204" pitchFamily="34" charset="0"/>
              <a:buChar char="•"/>
            </a:pPr>
            <a:r>
              <a:rPr lang="fi-FI" sz="1600">
                <a:latin typeface="Arial" pitchFamily="34" charset="0"/>
                <a:cs typeface="Arial" pitchFamily="34" charset="0"/>
              </a:rPr>
              <a:t>Rakentaminen alueella on perinteisesti tukeutunut selännealueisiin. Alueen asutus pientalovaltaista. Osa rakennuskannasta on vanhoja tilakeskuksia ja muuta vanhaa rakennuskantaa, joka tukeutuu vanhaan tiestöön. Luomassa on myös tuotantorakennuksia osana maisemaa.</a:t>
            </a:r>
          </a:p>
          <a:p>
            <a:pPr marL="342900" indent="-342900">
              <a:spcBef>
                <a:spcPts val="400"/>
              </a:spcBef>
              <a:buFont typeface="Arial" panose="020B0604020202020204" pitchFamily="34" charset="0"/>
              <a:buChar char="•"/>
            </a:pPr>
            <a:r>
              <a:rPr lang="fi-FI" sz="1600">
                <a:latin typeface="Arial" pitchFamily="34" charset="0"/>
                <a:cs typeface="Arial" pitchFamily="34" charset="0"/>
              </a:rPr>
              <a:t>Alueella on merkittäviä kulttuurihistoriallisia arvoja.</a:t>
            </a:r>
          </a:p>
          <a:p>
            <a:pPr marL="342900" indent="-342900">
              <a:spcBef>
                <a:spcPts val="400"/>
              </a:spcBef>
              <a:buFont typeface="Arial" panose="020B0604020202020204" pitchFamily="34" charset="0"/>
              <a:buChar char="•"/>
            </a:pPr>
            <a:r>
              <a:rPr lang="fi-FI" sz="1600">
                <a:latin typeface="Arial" pitchFamily="34" charset="0"/>
                <a:cs typeface="Arial" pitchFamily="34" charset="0"/>
              </a:rPr>
              <a:t>Alueelle sijoittuu jo nykyisellään liikenneväylät Kehä III ja rantarata. Kehä </a:t>
            </a:r>
            <a:r>
              <a:rPr lang="fi-FI" sz="1600" err="1">
                <a:latin typeface="Arial" pitchFamily="34" charset="0"/>
                <a:cs typeface="Arial" pitchFamily="34" charset="0"/>
              </a:rPr>
              <a:t>III:a</a:t>
            </a:r>
            <a:r>
              <a:rPr lang="fi-FI" sz="1600">
                <a:latin typeface="Arial" pitchFamily="34" charset="0"/>
                <a:cs typeface="Arial" pitchFamily="34" charset="0"/>
              </a:rPr>
              <a:t> on suunniteltu kehitettävän ja sen asema maisemassa tulee olemaan nykyistä merkittävämpi (esim. uusi liittymäalue </a:t>
            </a:r>
            <a:r>
              <a:rPr lang="fi-FI" sz="1600" err="1">
                <a:latin typeface="Arial" pitchFamily="34" charset="0"/>
                <a:cs typeface="Arial" pitchFamily="34" charset="0"/>
              </a:rPr>
              <a:t>Majvikin</a:t>
            </a:r>
            <a:r>
              <a:rPr lang="fi-FI" sz="1600">
                <a:latin typeface="Arial" pitchFamily="34" charset="0"/>
                <a:cs typeface="Arial" pitchFamily="34" charset="0"/>
              </a:rPr>
              <a:t> alueelle).</a:t>
            </a:r>
          </a:p>
          <a:p>
            <a:endParaRPr lang="fi-FI" sz="1400">
              <a:latin typeface="Arial" pitchFamily="34" charset="0"/>
              <a:cs typeface="Arial" pitchFamily="34" charset="0"/>
            </a:endParaRPr>
          </a:p>
        </p:txBody>
      </p:sp>
    </p:spTree>
    <p:extLst>
      <p:ext uri="{BB962C8B-B14F-4D97-AF65-F5344CB8AC3E}">
        <p14:creationId xmlns:p14="http://schemas.microsoft.com/office/powerpoint/2010/main" val="2100512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44786730-0E5F-4312-8ADB-71BF7921B6E7}"/>
              </a:ext>
            </a:extLst>
          </p:cNvPr>
          <p:cNvSpPr>
            <a:spLocks noGrp="1"/>
          </p:cNvSpPr>
          <p:nvPr>
            <p:ph type="title"/>
          </p:nvPr>
        </p:nvSpPr>
        <p:spPr>
          <a:xfrm>
            <a:off x="609600" y="188640"/>
            <a:ext cx="10972800" cy="864096"/>
          </a:xfrm>
        </p:spPr>
        <p:txBody>
          <a:bodyPr>
            <a:normAutofit fontScale="90000"/>
          </a:bodyPr>
          <a:lstStyle/>
          <a:p>
            <a:r>
              <a:rPr lang="fi-FI"/>
              <a:t>Arviointia maisema- ja kulttuuriympäristönäkökulmasta, alustava</a:t>
            </a:r>
          </a:p>
        </p:txBody>
      </p:sp>
      <p:sp>
        <p:nvSpPr>
          <p:cNvPr id="3" name="Sisällön paikkamerkki 2">
            <a:extLst>
              <a:ext uri="{FF2B5EF4-FFF2-40B4-BE49-F238E27FC236}">
                <a16:creationId xmlns:a16="http://schemas.microsoft.com/office/drawing/2014/main" xmlns="" id="{4D546E90-9301-465C-B780-65191F577AA1}"/>
              </a:ext>
            </a:extLst>
          </p:cNvPr>
          <p:cNvSpPr>
            <a:spLocks noGrp="1"/>
          </p:cNvSpPr>
          <p:nvPr>
            <p:ph idx="1"/>
          </p:nvPr>
        </p:nvSpPr>
        <p:spPr>
          <a:xfrm>
            <a:off x="577626" y="1417638"/>
            <a:ext cx="10838519" cy="5251722"/>
          </a:xfrm>
        </p:spPr>
        <p:txBody>
          <a:bodyPr>
            <a:normAutofit fontScale="62500" lnSpcReduction="20000"/>
          </a:bodyPr>
          <a:lstStyle/>
          <a:p>
            <a:pPr>
              <a:buFont typeface="Arial" panose="020B0604020202020204" pitchFamily="34" charset="0"/>
              <a:buChar char="•"/>
            </a:pPr>
            <a:r>
              <a:rPr lang="fi-FI" sz="2300" b="1" dirty="0"/>
              <a:t>Suhde maiseman ja kulttuuriympäristön arvokohteisiin</a:t>
            </a:r>
          </a:p>
          <a:p>
            <a:pPr lvl="1"/>
            <a:r>
              <a:rPr lang="fi-FI" sz="1900" b="1" dirty="0"/>
              <a:t>Vaikutukset valtakunnallisesti arvokkaan Suuren Rantatien kokonaisuuden arvoihin: </a:t>
            </a:r>
            <a:r>
              <a:rPr lang="fi-FI" sz="1900" dirty="0"/>
              <a:t>Ei suoria vaikutuksia, ei sijoitu tielinjauksen alueelle, mutta ympäristön luonne muuttuu merkittävästi (viljelymaisema </a:t>
            </a:r>
            <a:r>
              <a:rPr lang="fi-FI" sz="1900" dirty="0">
                <a:sym typeface="Wingdings" panose="05000000000000000000" pitchFamily="2" charset="2"/>
              </a:rPr>
              <a:t> rakennettu varikkoalue), heikentää Suureen Rantatiehen tukeutuvan rakennetun kulttuuriympäristön yhteyttä avoimeen viljelymaisemaan, heikentää Rantatietä tällä osuudella ympäröivän maaseutumaisen ympäristökokonaisuuden yhtenäisyyttä</a:t>
            </a:r>
            <a:r>
              <a:rPr lang="fi-FI" sz="1900" dirty="0"/>
              <a:t>.</a:t>
            </a:r>
          </a:p>
          <a:p>
            <a:pPr lvl="1"/>
            <a:r>
              <a:rPr lang="fi-FI" sz="1900" b="1" dirty="0"/>
              <a:t>Vaikutukset jokilaakson maakunnallisesti arvokkaaseen kulttuuriympäristökokonaisuuteen: </a:t>
            </a:r>
            <a:r>
              <a:rPr lang="fi-FI" sz="1900" dirty="0"/>
              <a:t>Muuttaa merkittävän osan viljelyaukeaa rakennetuksi varikkoalueeksi, heikentää merkittävästi alueen kulttuuriympäristöarvoja. Vanhojen tilakeskuksien yhteys ympäristöön muuttuu ratkaisevasti.</a:t>
            </a:r>
            <a:endParaRPr lang="fi-FI" sz="1700" dirty="0"/>
          </a:p>
          <a:p>
            <a:pPr>
              <a:buFont typeface="Arial" panose="020B0604020202020204" pitchFamily="34" charset="0"/>
              <a:buChar char="•"/>
            </a:pPr>
            <a:endParaRPr lang="fi-FI" sz="1700" dirty="0"/>
          </a:p>
          <a:p>
            <a:pPr>
              <a:buFont typeface="Arial" panose="020B0604020202020204" pitchFamily="34" charset="0"/>
              <a:buChar char="•"/>
            </a:pPr>
            <a:r>
              <a:rPr lang="fi-FI" sz="2300" b="1" dirty="0"/>
              <a:t>Suhde maiseman ja kulttuuriympäristön ominaispiirteisiin</a:t>
            </a:r>
          </a:p>
          <a:p>
            <a:pPr lvl="1"/>
            <a:r>
              <a:rPr lang="fi-FI" sz="1900" b="1" dirty="0"/>
              <a:t>Suhde ihmisen toimintojen sijoittumiseen alueella: </a:t>
            </a:r>
            <a:r>
              <a:rPr lang="fi-FI" sz="1900" dirty="0"/>
              <a:t>Rakennettu vyöhyke laajenee alavalle laakso-ranta-vyöhykkeelle, joka ollut perinteisesti maatalouskäytössä. Laaksoalueen alavimmat kohdat ovat rakentamisen sijoittamisen kannalta epäedullisia: Huonon rakennettavuuden alueiden ottaminen rakentamiskäyttöön poikkeaa alueen ominaispiirteisiin perustuvasta toimintojen sijoittamisen tavasta.</a:t>
            </a:r>
          </a:p>
          <a:p>
            <a:pPr lvl="1"/>
            <a:r>
              <a:rPr lang="fi-FI" sz="1900" b="1" dirty="0"/>
              <a:t>Suhde maiseman tilajakoon: </a:t>
            </a:r>
            <a:r>
              <a:rPr lang="fi-FI" sz="1900" dirty="0"/>
              <a:t>Varikko sijoittuu avoimeen maisematilaan, varikon tarkemman suunnittelun ratkaisuista riippuu, kuinka avoimena maisema säilyy. Edellyttääkö varikon toteuttaminen maanpinnan korottamista (vrt. alimmat rakentamiskorkeudet)?</a:t>
            </a:r>
          </a:p>
          <a:p>
            <a:pPr lvl="1"/>
            <a:r>
              <a:rPr lang="fi-FI" sz="1900" b="1" dirty="0"/>
              <a:t>Suhde miljöötyyppeihin: </a:t>
            </a:r>
            <a:r>
              <a:rPr lang="fi-FI" sz="1900" dirty="0"/>
              <a:t>Poikkeaa luonteeltaan, tyypiltään, mitoitukseltaan ja sijoittumiseltaan merkittävästi alueen rakennetusta ympäristöstä, erityisesti vanhimmasta rakennuskannasta. Luoman alueen eteläosassa jonkin verran kuitenkin myös luonteeltaan teollista, modernia ja suurimittakaavaisempaa rakentamista.</a:t>
            </a:r>
          </a:p>
          <a:p>
            <a:pPr lvl="1"/>
            <a:r>
              <a:rPr lang="fi-FI" sz="1900" b="1" dirty="0"/>
              <a:t>Vaikutukset maisemakuvaan, näkymiin: </a:t>
            </a:r>
            <a:r>
              <a:rPr lang="fi-FI" sz="1900" dirty="0"/>
              <a:t>Avoimelle alueelle sijoittuessaan muuttaa näkymiä laajalti koko alavan laaksoalueen aluekokonaisuuden alueella. Myös näkymät tieltä ja radalta muuttuvat merkittävästi. Todennäköisesti heikentää tiettyjen maisemassa erottuvien rakennetun kulttuuriympäristön kohteiden asemaa maiseman kohokohtina ja muuttaa näkymiä tilakeskuksilta ja Suureen Rantatiehen tukeutuvan muun asutuksen suunnasta avoimeen viljelymaisemaan ja kohti merta.  Varikkoalueen maanpinnan mahdollinen korottaminen, rakenteiden korkeus ja alueen valaistus vaikuttavat osaltaan siihen, miten merkittäviä muutoksia maisemakuvassa tapahtuu.</a:t>
            </a:r>
          </a:p>
          <a:p>
            <a:pPr marL="0" indent="0"/>
            <a:endParaRPr lang="fi-FI" sz="2300" dirty="0"/>
          </a:p>
          <a:p>
            <a:pPr>
              <a:buFont typeface="Arial" panose="020B0604020202020204" pitchFamily="34" charset="0"/>
              <a:buChar char="•"/>
            </a:pPr>
            <a:r>
              <a:rPr lang="fi-FI" sz="2300" dirty="0">
                <a:solidFill>
                  <a:schemeClr val="accent1"/>
                </a:solidFill>
              </a:rPr>
              <a:t>Mahdollisia jatkoselvitystarpeita esim.:</a:t>
            </a:r>
          </a:p>
          <a:p>
            <a:pPr lvl="1"/>
            <a:r>
              <a:rPr lang="fi-FI" sz="1900" dirty="0">
                <a:solidFill>
                  <a:schemeClr val="accent1"/>
                </a:solidFill>
              </a:rPr>
              <a:t>Mahdollisen varikkoalueen vaikutukset maisemakuvaan, tarkemmat tarkastelut, esimerkiksi havainnekuvia ja poikkileikkauksia sitten, kun varikosta on olemassa suunnitelmamateriaalia</a:t>
            </a:r>
          </a:p>
          <a:p>
            <a:pPr lvl="1"/>
            <a:r>
              <a:rPr lang="fi-FI" sz="1900" dirty="0">
                <a:solidFill>
                  <a:schemeClr val="accent1"/>
                </a:solidFill>
              </a:rPr>
              <a:t>Alueelle sijoittuu jo nykyisellään liikenneväyliä. Miten merkittävästi avoin maisema varikon myötä muuttuu? Kuinka laajalti maisemakokonaisuuden luonne muuttuu? Miten Kehä III:n kehittäminen muuttaa maisemaa?</a:t>
            </a:r>
            <a:endParaRPr lang="fi-FI" sz="1900" dirty="0">
              <a:solidFill>
                <a:srgbClr val="FF0000"/>
              </a:solidFill>
            </a:endParaRPr>
          </a:p>
          <a:p>
            <a:endParaRPr lang="fi-FI" dirty="0"/>
          </a:p>
          <a:p>
            <a:endParaRPr lang="fi-FI" dirty="0"/>
          </a:p>
        </p:txBody>
      </p:sp>
    </p:spTree>
    <p:extLst>
      <p:ext uri="{BB962C8B-B14F-4D97-AF65-F5344CB8AC3E}">
        <p14:creationId xmlns:p14="http://schemas.microsoft.com/office/powerpoint/2010/main" val="16265537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11DBB840-9CDB-4E93-A70B-38CDA4B9D37E}"/>
              </a:ext>
            </a:extLst>
          </p:cNvPr>
          <p:cNvSpPr>
            <a:spLocks noGrp="1"/>
          </p:cNvSpPr>
          <p:nvPr>
            <p:ph type="title"/>
          </p:nvPr>
        </p:nvSpPr>
        <p:spPr>
          <a:xfrm>
            <a:off x="609600" y="274638"/>
            <a:ext cx="10972800" cy="790682"/>
          </a:xfrm>
        </p:spPr>
        <p:txBody>
          <a:bodyPr/>
          <a:lstStyle/>
          <a:p>
            <a:r>
              <a:rPr lang="fi-FI"/>
              <a:t>Johtopäätökset</a:t>
            </a:r>
            <a:r>
              <a:rPr lang="fi-FI" dirty="0"/>
              <a:t> viheryhteystarpeiden osalta</a:t>
            </a:r>
            <a:endParaRPr lang="fi-FI"/>
          </a:p>
        </p:txBody>
      </p:sp>
      <p:sp>
        <p:nvSpPr>
          <p:cNvPr id="3" name="Sisällön paikkamerkki 2">
            <a:extLst>
              <a:ext uri="{FF2B5EF4-FFF2-40B4-BE49-F238E27FC236}">
                <a16:creationId xmlns:a16="http://schemas.microsoft.com/office/drawing/2014/main" xmlns="" id="{7A24CDD4-7511-4696-BCBB-AA8E7ED81B43}"/>
              </a:ext>
            </a:extLst>
          </p:cNvPr>
          <p:cNvSpPr>
            <a:spLocks noGrp="1"/>
          </p:cNvSpPr>
          <p:nvPr>
            <p:ph idx="1"/>
          </p:nvPr>
        </p:nvSpPr>
        <p:spPr>
          <a:xfrm>
            <a:off x="4820574" y="1417639"/>
            <a:ext cx="6761825" cy="4708526"/>
          </a:xfrm>
        </p:spPr>
        <p:txBody>
          <a:bodyPr>
            <a:normAutofit fontScale="92500" lnSpcReduction="10000"/>
          </a:bodyPr>
          <a:lstStyle/>
          <a:p>
            <a:pPr marL="457200" indent="-457200">
              <a:buFont typeface="Arial" panose="020B0604020202020204" pitchFamily="34" charset="0"/>
              <a:buChar char="•"/>
            </a:pPr>
            <a:r>
              <a:rPr lang="fi-FI" sz="2000"/>
              <a:t>Maakuntakaavan viheryhteystarpeen linjaus on ohjeellinen </a:t>
            </a:r>
            <a:r>
              <a:rPr lang="fi-FI" sz="2000">
                <a:sym typeface="Wingdings" panose="05000000000000000000" pitchFamily="2" charset="2"/>
              </a:rPr>
              <a:t> </a:t>
            </a:r>
            <a:r>
              <a:rPr lang="fi-FI" sz="2000"/>
              <a:t>se voidaan toteuttaa esitettyjen varikkoalueiden pohjois- tai eteläpuolelta tai mahdollisesti jopa niiden välistä jokivartta pitkin.</a:t>
            </a:r>
          </a:p>
          <a:p>
            <a:pPr marL="457200" indent="-457200">
              <a:spcAft>
                <a:spcPts val="600"/>
              </a:spcAft>
              <a:buFont typeface="Arial" panose="020B0604020202020204" pitchFamily="34" charset="0"/>
              <a:buChar char="•"/>
            </a:pPr>
            <a:r>
              <a:rPr lang="fi-FI" sz="2000"/>
              <a:t>Luontoaineistojen valossa toimivin ratkaisu on viheryhteyden linjaus esitettyjen varikkoalueiden pohjoispuolelta kulkevalle ekologiselle käytävälle.</a:t>
            </a:r>
          </a:p>
          <a:p>
            <a:pPr lvl="1">
              <a:spcAft>
                <a:spcPts val="600"/>
              </a:spcAft>
              <a:buFont typeface="Wingdings" panose="05000000000000000000" pitchFamily="2" charset="2"/>
              <a:buChar char="§"/>
            </a:pPr>
            <a:r>
              <a:rPr lang="fi-FI" sz="1600"/>
              <a:t>Lajiston liikkumisen kannalta leveämpi käytävä</a:t>
            </a:r>
          </a:p>
          <a:p>
            <a:pPr lvl="1">
              <a:spcAft>
                <a:spcPts val="600"/>
              </a:spcAft>
              <a:buFont typeface="Wingdings" panose="05000000000000000000" pitchFamily="2" charset="2"/>
              <a:buChar char="§"/>
            </a:pPr>
            <a:r>
              <a:rPr lang="fi-FI" sz="1600"/>
              <a:t>Vähemmän rakennettua ympäristöä</a:t>
            </a:r>
          </a:p>
          <a:p>
            <a:pPr lvl="1">
              <a:spcAft>
                <a:spcPts val="600"/>
              </a:spcAft>
              <a:buFont typeface="Wingdings" panose="05000000000000000000" pitchFamily="2" charset="2"/>
              <a:buChar char="§"/>
            </a:pPr>
            <a:r>
              <a:rPr lang="fi-FI" sz="1600"/>
              <a:t>Luonnon monimuotoisuuden kannalta parempi (korkeampi </a:t>
            </a:r>
            <a:r>
              <a:rPr lang="fi-FI" sz="1600" err="1"/>
              <a:t>Zonation</a:t>
            </a:r>
            <a:r>
              <a:rPr lang="fi-FI" sz="1600"/>
              <a:t> prioriteetti)</a:t>
            </a:r>
          </a:p>
          <a:p>
            <a:pPr lvl="1">
              <a:spcAft>
                <a:spcPts val="600"/>
              </a:spcAft>
              <a:buFont typeface="Wingdings" panose="05000000000000000000" pitchFamily="2" charset="2"/>
              <a:buChar char="§"/>
            </a:pPr>
            <a:r>
              <a:rPr lang="fi-FI" sz="1600"/>
              <a:t>Ennallistamistarve on vähäisempi</a:t>
            </a:r>
          </a:p>
          <a:p>
            <a:pPr marL="457200" indent="-457200">
              <a:buFont typeface="Arial" panose="020B0604020202020204" pitchFamily="34" charset="0"/>
              <a:buChar char="•"/>
            </a:pPr>
            <a:r>
              <a:rPr lang="fi-FI" sz="2000"/>
              <a:t>Varikkoalueen vaikutukset </a:t>
            </a:r>
            <a:r>
              <a:rPr lang="fi-FI" sz="2000" err="1"/>
              <a:t>Espoonlahti</a:t>
            </a:r>
            <a:r>
              <a:rPr lang="fi-FI" sz="2000"/>
              <a:t>-Saunalahti Natura-alueeseen on arvioitu erillisessä raportissa (Uusimaa-kaava 2050: </a:t>
            </a:r>
            <a:r>
              <a:rPr lang="fi-FI" sz="2000" err="1"/>
              <a:t>Espoonlahti</a:t>
            </a:r>
            <a:r>
              <a:rPr lang="fi-FI" sz="2000"/>
              <a:t>–Saunalahti Natura 2000 -alueen Natura-arviointi).</a:t>
            </a:r>
          </a:p>
          <a:p>
            <a:pPr marL="457200" indent="-457200">
              <a:buFont typeface="Arial" panose="020B0604020202020204" pitchFamily="34" charset="0"/>
              <a:buChar char="•"/>
            </a:pPr>
            <a:endParaRPr lang="fi-FI" sz="2000"/>
          </a:p>
        </p:txBody>
      </p:sp>
      <p:pic>
        <p:nvPicPr>
          <p:cNvPr id="4" name="Kuva 3">
            <a:extLst>
              <a:ext uri="{FF2B5EF4-FFF2-40B4-BE49-F238E27FC236}">
                <a16:creationId xmlns:a16="http://schemas.microsoft.com/office/drawing/2014/main" xmlns="" id="{B094FA3C-85C1-405D-9DC9-7B093F3061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936" r="9158" b="33384"/>
          <a:stretch/>
        </p:blipFill>
        <p:spPr>
          <a:xfrm>
            <a:off x="689499" y="1519730"/>
            <a:ext cx="4037984" cy="4504343"/>
          </a:xfrm>
          <a:prstGeom prst="rect">
            <a:avLst/>
          </a:prstGeom>
        </p:spPr>
      </p:pic>
    </p:spTree>
    <p:extLst>
      <p:ext uri="{BB962C8B-B14F-4D97-AF65-F5344CB8AC3E}">
        <p14:creationId xmlns:p14="http://schemas.microsoft.com/office/powerpoint/2010/main" val="1390407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9534B1A6-5EA7-454D-8144-89CEB6550155}"/>
              </a:ext>
            </a:extLst>
          </p:cNvPr>
          <p:cNvSpPr>
            <a:spLocks noGrp="1"/>
          </p:cNvSpPr>
          <p:nvPr>
            <p:ph type="title"/>
          </p:nvPr>
        </p:nvSpPr>
        <p:spPr/>
        <p:txBody>
          <a:bodyPr/>
          <a:lstStyle/>
          <a:p>
            <a:r>
              <a:rPr lang="fi-FI" dirty="0"/>
              <a:t>Natura-arvioinnin johtopäätökset</a:t>
            </a:r>
          </a:p>
        </p:txBody>
      </p:sp>
      <p:sp>
        <p:nvSpPr>
          <p:cNvPr id="3" name="Sisällön paikkamerkki 2">
            <a:extLst>
              <a:ext uri="{FF2B5EF4-FFF2-40B4-BE49-F238E27FC236}">
                <a16:creationId xmlns:a16="http://schemas.microsoft.com/office/drawing/2014/main" xmlns="" id="{6A4F9514-7557-4E9F-AE6C-75620681F977}"/>
              </a:ext>
            </a:extLst>
          </p:cNvPr>
          <p:cNvSpPr>
            <a:spLocks noGrp="1"/>
          </p:cNvSpPr>
          <p:nvPr>
            <p:ph idx="1"/>
          </p:nvPr>
        </p:nvSpPr>
        <p:spPr>
          <a:xfrm>
            <a:off x="3457531" y="1700808"/>
            <a:ext cx="8654752" cy="4281339"/>
          </a:xfrm>
        </p:spPr>
        <p:txBody>
          <a:bodyPr>
            <a:normAutofit/>
          </a:bodyPr>
          <a:lstStyle/>
          <a:p>
            <a:pPr marL="457200" indent="-457200">
              <a:buFont typeface="Arial" panose="020B0604020202020204" pitchFamily="34" charset="0"/>
              <a:buChar char="•"/>
            </a:pPr>
            <a:r>
              <a:rPr lang="fi-FI" sz="1800" dirty="0"/>
              <a:t>Varikkoalueen vaikutukset </a:t>
            </a:r>
            <a:r>
              <a:rPr lang="fi-FI" sz="1800" dirty="0" err="1"/>
              <a:t>Espoonlahti</a:t>
            </a:r>
            <a:r>
              <a:rPr lang="fi-FI" sz="1800" dirty="0"/>
              <a:t>-Saunalahti Natura-alueeseen on arvioitu erillisessä raportissa (Uusimaa-kaava 2050: </a:t>
            </a:r>
            <a:r>
              <a:rPr lang="fi-FI" sz="1800" dirty="0" err="1"/>
              <a:t>Espoonlahti</a:t>
            </a:r>
            <a:r>
              <a:rPr lang="fi-FI" sz="1800" dirty="0"/>
              <a:t>–Saunalahti Natura 2000 -alueen Natura-arviointi). Raportti tulee osaksi </a:t>
            </a:r>
            <a:r>
              <a:rPr lang="fi-FI" sz="1800" dirty="0" err="1"/>
              <a:t>nähtävilläoloaineistoa</a:t>
            </a:r>
            <a:r>
              <a:rPr lang="fi-FI" sz="1800" dirty="0"/>
              <a:t>.</a:t>
            </a:r>
          </a:p>
          <a:p>
            <a:pPr marL="457200" indent="-457200">
              <a:buFont typeface="Arial" panose="020B0604020202020204" pitchFamily="34" charset="0"/>
              <a:buChar char="•"/>
            </a:pPr>
            <a:r>
              <a:rPr lang="fi-FI" sz="1800" dirty="0"/>
              <a:t>Vedenlaadun heikkenemisen estäminen on sekä meriuposkuoriaisen toimeentulon että vesialueen Natura-luontotyyppien laadun kannalta keskeisintä. </a:t>
            </a:r>
          </a:p>
          <a:p>
            <a:pPr marL="457200" indent="-457200">
              <a:buFont typeface="Arial" panose="020B0604020202020204" pitchFamily="34" charset="0"/>
              <a:buChar char="•"/>
            </a:pPr>
            <a:r>
              <a:rPr lang="fi-FI" sz="1800" dirty="0"/>
              <a:t>Maakuntakaavaehdotuksesta ei ole suoria heikentäviä vaikutuksia, ja se mahdollistaa myös epäsuorien heikentävien vaikutusten estämisen tai lieventämisen. Näin ollen Uusimaa-kaava 2050:n ehdotus ei yksistään tai tarkasteltuna yhdessä muiden tiedossa olevien hankkeiden tai suunnitelmien kanssa merkittävästi heikennä luonnonsuojelulain tarkoittamalla tavalla </a:t>
            </a:r>
            <a:r>
              <a:rPr lang="fi-FI" sz="1800" i="1" dirty="0" err="1"/>
              <a:t>Espoonlahti</a:t>
            </a:r>
            <a:r>
              <a:rPr lang="fi-FI" sz="1800" i="1" dirty="0"/>
              <a:t>–Saunalahti </a:t>
            </a:r>
            <a:r>
              <a:rPr lang="fi-FI" sz="1800" dirty="0"/>
              <a:t>-Natura-alueen valinnan perusteena olevia luontoarvoja tai alueen eheyttä. </a:t>
            </a:r>
          </a:p>
        </p:txBody>
      </p:sp>
      <p:pic>
        <p:nvPicPr>
          <p:cNvPr id="4" name="Kuva 3">
            <a:extLst>
              <a:ext uri="{FF2B5EF4-FFF2-40B4-BE49-F238E27FC236}">
                <a16:creationId xmlns:a16="http://schemas.microsoft.com/office/drawing/2014/main" xmlns="" id="{A12FC268-1716-4842-B545-85A5ED6AEABB}"/>
              </a:ext>
            </a:extLst>
          </p:cNvPr>
          <p:cNvPicPr>
            <a:picLocks noChangeAspect="1"/>
          </p:cNvPicPr>
          <p:nvPr/>
        </p:nvPicPr>
        <p:blipFill rotWithShape="1">
          <a:blip r:embed="rId2"/>
          <a:srcRect l="27103" r="26598"/>
          <a:stretch/>
        </p:blipFill>
        <p:spPr>
          <a:xfrm>
            <a:off x="505203" y="1593996"/>
            <a:ext cx="2952328" cy="4494961"/>
          </a:xfrm>
          <a:prstGeom prst="rect">
            <a:avLst/>
          </a:prstGeom>
        </p:spPr>
      </p:pic>
      <p:sp>
        <p:nvSpPr>
          <p:cNvPr id="5" name="Puhekupla: Suorakulmio, kulmat pyöristettu 4">
            <a:extLst>
              <a:ext uri="{FF2B5EF4-FFF2-40B4-BE49-F238E27FC236}">
                <a16:creationId xmlns:a16="http://schemas.microsoft.com/office/drawing/2014/main" xmlns="" id="{18657C65-7D2E-4DD2-83DB-D0BACC4DB5E1}"/>
              </a:ext>
            </a:extLst>
          </p:cNvPr>
          <p:cNvSpPr/>
          <p:nvPr/>
        </p:nvSpPr>
        <p:spPr>
          <a:xfrm>
            <a:off x="2495600" y="3717032"/>
            <a:ext cx="1126301" cy="959298"/>
          </a:xfrm>
          <a:prstGeom prst="wedgeRoundRectCallout">
            <a:avLst>
              <a:gd name="adj1" fmla="val -80786"/>
              <a:gd name="adj2" fmla="val -3491"/>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i-FI" dirty="0"/>
              <a:t>Natura –alueen rajaus</a:t>
            </a:r>
          </a:p>
        </p:txBody>
      </p:sp>
      <p:sp>
        <p:nvSpPr>
          <p:cNvPr id="6" name="Puhekupla: Suorakulmio, kulmat pyöristettu 5">
            <a:extLst>
              <a:ext uri="{FF2B5EF4-FFF2-40B4-BE49-F238E27FC236}">
                <a16:creationId xmlns:a16="http://schemas.microsoft.com/office/drawing/2014/main" xmlns="" id="{560178C5-4AB9-4FC3-B597-FB727C7A8F66}"/>
              </a:ext>
            </a:extLst>
          </p:cNvPr>
          <p:cNvSpPr/>
          <p:nvPr/>
        </p:nvSpPr>
        <p:spPr>
          <a:xfrm>
            <a:off x="1850264" y="1700808"/>
            <a:ext cx="1293408" cy="959298"/>
          </a:xfrm>
          <a:prstGeom prst="wedgeRoundRectCallout">
            <a:avLst>
              <a:gd name="adj1" fmla="val -58304"/>
              <a:gd name="adj2" fmla="val 106493"/>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i-FI" dirty="0"/>
              <a:t>Varikon kohde-merkintä</a:t>
            </a:r>
          </a:p>
        </p:txBody>
      </p:sp>
    </p:spTree>
    <p:extLst>
      <p:ext uri="{BB962C8B-B14F-4D97-AF65-F5344CB8AC3E}">
        <p14:creationId xmlns:p14="http://schemas.microsoft.com/office/powerpoint/2010/main" val="559678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833B4C95-691F-42E7-8D90-C07E58FE289B}"/>
              </a:ext>
            </a:extLst>
          </p:cNvPr>
          <p:cNvSpPr>
            <a:spLocks noGrp="1"/>
          </p:cNvSpPr>
          <p:nvPr>
            <p:ph type="title"/>
          </p:nvPr>
        </p:nvSpPr>
        <p:spPr>
          <a:xfrm>
            <a:off x="609600" y="341784"/>
            <a:ext cx="10972800" cy="1143000"/>
          </a:xfrm>
        </p:spPr>
        <p:txBody>
          <a:bodyPr>
            <a:noAutofit/>
          </a:bodyPr>
          <a:lstStyle/>
          <a:p>
            <a:r>
              <a:rPr lang="fi-FI" dirty="0"/>
              <a:t>Tutustu Uusimaa-kaavaan!</a:t>
            </a:r>
            <a:endParaRPr lang="fi-FI" sz="4400" dirty="0"/>
          </a:p>
        </p:txBody>
      </p:sp>
      <p:sp>
        <p:nvSpPr>
          <p:cNvPr id="6" name="Sisällön paikkamerkki 5">
            <a:extLst>
              <a:ext uri="{FF2B5EF4-FFF2-40B4-BE49-F238E27FC236}">
                <a16:creationId xmlns:a16="http://schemas.microsoft.com/office/drawing/2014/main" xmlns="" id="{798D4165-B6A0-4920-B98F-F7DA01924DA3}"/>
              </a:ext>
            </a:extLst>
          </p:cNvPr>
          <p:cNvSpPr>
            <a:spLocks noGrp="1"/>
          </p:cNvSpPr>
          <p:nvPr>
            <p:ph sz="half" idx="1"/>
          </p:nvPr>
        </p:nvSpPr>
        <p:spPr>
          <a:xfrm>
            <a:off x="3575720" y="1850585"/>
            <a:ext cx="7108255" cy="4596991"/>
          </a:xfrm>
        </p:spPr>
        <p:txBody>
          <a:bodyPr>
            <a:noAutofit/>
          </a:bodyPr>
          <a:lstStyle/>
          <a:p>
            <a:pPr>
              <a:buFont typeface="Arial" panose="020B0604020202020204" pitchFamily="34" charset="0"/>
              <a:buChar char="•"/>
            </a:pPr>
            <a:r>
              <a:rPr lang="fi-FI" sz="2000" b="1" dirty="0">
                <a:solidFill>
                  <a:schemeClr val="accent5"/>
                </a:solidFill>
              </a:rPr>
              <a:t>Kaava nähtäville </a:t>
            </a:r>
            <a:r>
              <a:rPr lang="fi-FI" sz="2000" dirty="0">
                <a:solidFill>
                  <a:schemeClr val="accent5"/>
                </a:solidFill>
              </a:rPr>
              <a:t>alustavasti</a:t>
            </a:r>
            <a:r>
              <a:rPr lang="fi-FI" sz="2000" b="1" dirty="0">
                <a:solidFill>
                  <a:schemeClr val="accent5"/>
                </a:solidFill>
              </a:rPr>
              <a:t> </a:t>
            </a:r>
            <a:r>
              <a:rPr lang="fi-FI" sz="2000" dirty="0">
                <a:solidFill>
                  <a:schemeClr val="accent5"/>
                </a:solidFill>
              </a:rPr>
              <a:t>7.10. </a:t>
            </a:r>
            <a:r>
              <a:rPr lang="fi-FI" sz="2000" dirty="0"/>
              <a:t>− </a:t>
            </a:r>
            <a:r>
              <a:rPr lang="fi-FI" sz="2000" dirty="0">
                <a:solidFill>
                  <a:schemeClr val="accent5"/>
                </a:solidFill>
              </a:rPr>
              <a:t>8.11.2019</a:t>
            </a:r>
          </a:p>
          <a:p>
            <a:pPr marL="0" indent="0"/>
            <a:endParaRPr lang="fi-FI" sz="1000" dirty="0">
              <a:solidFill>
                <a:schemeClr val="accent5"/>
              </a:solidFill>
            </a:endParaRPr>
          </a:p>
          <a:p>
            <a:pPr>
              <a:buFont typeface="Arial" panose="020B0604020202020204" pitchFamily="34" charset="0"/>
              <a:buChar char="•"/>
            </a:pPr>
            <a:r>
              <a:rPr lang="fi-FI" sz="2000" b="1" dirty="0">
                <a:solidFill>
                  <a:schemeClr val="accent5"/>
                </a:solidFill>
              </a:rPr>
              <a:t>Kaava-aineisto</a:t>
            </a:r>
            <a:br>
              <a:rPr lang="fi-FI" sz="2000" b="1" dirty="0">
                <a:solidFill>
                  <a:schemeClr val="accent5"/>
                </a:solidFill>
              </a:rPr>
            </a:br>
            <a:r>
              <a:rPr lang="fi-FI" sz="2000" dirty="0">
                <a:solidFill>
                  <a:schemeClr val="accent5"/>
                </a:solidFill>
                <a:hlinkClick r:id="rId3"/>
              </a:rPr>
              <a:t>www.uusimaakaava.fi/kaavaehdotus</a:t>
            </a:r>
            <a:r>
              <a:rPr lang="fi-FI" sz="2000" dirty="0">
                <a:solidFill>
                  <a:schemeClr val="accent5"/>
                </a:solidFill>
              </a:rPr>
              <a:t>  </a:t>
            </a:r>
          </a:p>
          <a:p>
            <a:pPr>
              <a:buFont typeface="Arial" panose="020B0604020202020204" pitchFamily="34" charset="0"/>
              <a:buChar char="•"/>
            </a:pPr>
            <a:endParaRPr lang="fi-FI" sz="1000" dirty="0">
              <a:solidFill>
                <a:schemeClr val="accent5"/>
              </a:solidFill>
            </a:endParaRPr>
          </a:p>
          <a:p>
            <a:pPr>
              <a:spcAft>
                <a:spcPts val="600"/>
              </a:spcAft>
              <a:buFont typeface="Arial" panose="020B0604020202020204" pitchFamily="34" charset="0"/>
              <a:buChar char="•"/>
            </a:pPr>
            <a:r>
              <a:rPr lang="fi-FI" sz="2000" dirty="0">
                <a:solidFill>
                  <a:schemeClr val="accent5"/>
                </a:solidFill>
              </a:rPr>
              <a:t>Nähtävillä olon aikana saadut muistutukset käsitellään osana kaavavalmistelua ja niihin laaditaan vastineet.</a:t>
            </a:r>
          </a:p>
        </p:txBody>
      </p:sp>
      <p:pic>
        <p:nvPicPr>
          <p:cNvPr id="8" name="Kuvan paikkamerkki 5">
            <a:extLst>
              <a:ext uri="{FF2B5EF4-FFF2-40B4-BE49-F238E27FC236}">
                <a16:creationId xmlns:a16="http://schemas.microsoft.com/office/drawing/2014/main" xmlns="" id="{B009DB63-CD6E-4C08-82EE-82A2345E4E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942" y="1850585"/>
            <a:ext cx="2615642" cy="4596991"/>
          </a:xfrm>
          <a:prstGeom prst="round2DiagRect">
            <a:avLst/>
          </a:prstGeom>
        </p:spPr>
      </p:pic>
    </p:spTree>
    <p:extLst>
      <p:ext uri="{BB962C8B-B14F-4D97-AF65-F5344CB8AC3E}">
        <p14:creationId xmlns:p14="http://schemas.microsoft.com/office/powerpoint/2010/main" val="2873938511"/>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pohja suomi-ruotsi-englanti">
  <a:themeElements>
    <a:clrScheme name="Uudenmaan liitto">
      <a:dk1>
        <a:srgbClr val="595959"/>
      </a:dk1>
      <a:lt1>
        <a:srgbClr val="FFFFFF"/>
      </a:lt1>
      <a:dk2>
        <a:srgbClr val="000000"/>
      </a:dk2>
      <a:lt2>
        <a:srgbClr val="D8D8D8"/>
      </a:lt2>
      <a:accent1>
        <a:srgbClr val="F49915"/>
      </a:accent1>
      <a:accent2>
        <a:srgbClr val="81BB27"/>
      </a:accent2>
      <a:accent3>
        <a:srgbClr val="00A1D4"/>
      </a:accent3>
      <a:accent4>
        <a:srgbClr val="B31681"/>
      </a:accent4>
      <a:accent5>
        <a:srgbClr val="595959"/>
      </a:accent5>
      <a:accent6>
        <a:srgbClr val="D8D8D8"/>
      </a:accent6>
      <a:hlink>
        <a:srgbClr val="595959"/>
      </a:hlink>
      <a:folHlink>
        <a:srgbClr val="595959"/>
      </a:folHlink>
    </a:clrScheme>
    <a:fontScheme name="Uudenmaan liitto">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49915"/>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pohja-laajakuva" id="{081DAF54-954D-41B8-B240-C13D8918D15C}" vid="{9DC9AA58-CA20-4948-9A17-17F5B5CCD03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2708d29a-eddb-4f86-8b7f-4a406efe5228">YDWSAERKC5JS-2055604418-20192</_dlc_DocId>
    <_dlc_DocIdUrl xmlns="2708d29a-eddb-4f86-8b7f-4a406efe5228">
      <Url>https://uudenmaanliitto.sharepoint.com/tyotilat/maakuntakaavoitus/_layouts/15/DocIdRedir.aspx?ID=YDWSAERKC5JS-2055604418-20192</Url>
      <Description>YDWSAERKC5JS-2055604418-20192</Description>
    </_dlc_DocIdUrl>
    <oc73dfbd2d7e45deb221af4fd061d13e xmlns="80cbc28e-a730-4530-a5f1-36409625fbb8">
      <Terms xmlns="http://schemas.microsoft.com/office/infopath/2007/PartnerControls"/>
    </oc73dfbd2d7e45deb221af4fd061d13e>
    <TaxCatchAll xmlns="80cbc28e-a730-4530-a5f1-36409625fbb8"/>
  </documentManagement>
</p:properties>
</file>

<file path=customXml/item2.xml><?xml version="1.0" encoding="utf-8"?>
<?mso-contentType ?>
<customXsn xmlns="http://schemas.microsoft.com/office/2006/metadata/customXsn">
  <xsnLocation/>
  <cached>True</cached>
  <openByDefault>True</openByDefault>
  <xsnScope/>
</customXsn>
</file>

<file path=customXml/item3.xml><?xml version="1.0" encoding="utf-8"?>
<?mso-contentType ?>
<SharedContentType xmlns="Microsoft.SharePoint.Taxonomy.ContentTypeSync" SourceId="826b2878-648f-44aa-8879-7706ae14c881" ContentTypeId="0x010100B834EC17A805D342BC052E63895EF04E01" PreviousValue="false"/>
</file>

<file path=customXml/item4.xml><?xml version="1.0" encoding="utf-8"?>
<ct:contentTypeSchema xmlns:ct="http://schemas.microsoft.com/office/2006/metadata/contentType" xmlns:ma="http://schemas.microsoft.com/office/2006/metadata/properties/metaAttributes" ct:_="" ma:_="" ma:contentTypeName="PPT-Esitys" ma:contentTypeID="0x010100B834EC17A805D342BC052E63895EF04E01002DD2C1EE20B40B4AB53BDA479F092429" ma:contentTypeVersion="27" ma:contentTypeDescription="Luo uusi esitys" ma:contentTypeScope="" ma:versionID="d08d6b38713631c7da215531a01019a0">
  <xsd:schema xmlns:xsd="http://www.w3.org/2001/XMLSchema" xmlns:xs="http://www.w3.org/2001/XMLSchema" xmlns:p="http://schemas.microsoft.com/office/2006/metadata/properties" xmlns:ns2="80cbc28e-a730-4530-a5f1-36409625fbb8" xmlns:ns3="2708d29a-eddb-4f86-8b7f-4a406efe5228" targetNamespace="http://schemas.microsoft.com/office/2006/metadata/properties" ma:root="true" ma:fieldsID="9b3aa914902afb3e896ef36c36c7a937" ns2:_="" ns3:_="">
    <xsd:import namespace="80cbc28e-a730-4530-a5f1-36409625fbb8"/>
    <xsd:import namespace="2708d29a-eddb-4f86-8b7f-4a406efe5228"/>
    <xsd:element name="properties">
      <xsd:complexType>
        <xsd:sequence>
          <xsd:element name="documentManagement">
            <xsd:complexType>
              <xsd:all>
                <xsd:element ref="ns2:oc73dfbd2d7e45deb221af4fd061d13e" minOccurs="0"/>
                <xsd:element ref="ns2:TaxCatchAll" minOccurs="0"/>
                <xsd:element ref="ns2:TaxCatchAllLabel"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cbc28e-a730-4530-a5f1-36409625fbb8" elementFormDefault="qualified">
    <xsd:import namespace="http://schemas.microsoft.com/office/2006/documentManagement/types"/>
    <xsd:import namespace="http://schemas.microsoft.com/office/infopath/2007/PartnerControls"/>
    <xsd:element name="oc73dfbd2d7e45deb221af4fd061d13e" ma:index="8" nillable="true" ma:taxonomy="true" ma:internalName="oc73dfbd2d7e45deb221af4fd061d13e" ma:taxonomyFieldName="Indexterm" ma:displayName="Asiasanat" ma:default="" ma:fieldId="{8c73dfbd-2d7e-45de-b221-af4fd061d13e}" ma:taxonomyMulti="true" ma:sspId="826b2878-648f-44aa-8879-7706ae14c881" ma:termSetId="822f00d5-db07-4f5c-9ff1-5eeeb2e8b115"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f102c4e2-78c7-4397-a381-472d4b39b6e5}" ma:internalName="TaxCatchAll" ma:showField="CatchAllData" ma:web="2708d29a-eddb-4f86-8b7f-4a406efe5228">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f102c4e2-78c7-4397-a381-472d4b39b6e5}" ma:internalName="TaxCatchAllLabel" ma:readOnly="true" ma:showField="CatchAllDataLabel" ma:web="2708d29a-eddb-4f86-8b7f-4a406efe522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708d29a-eddb-4f86-8b7f-4a406efe5228" elementFormDefault="qualified">
    <xsd:import namespace="http://schemas.microsoft.com/office/2006/documentManagement/types"/>
    <xsd:import namespace="http://schemas.microsoft.com/office/infopath/2007/PartnerControls"/>
    <xsd:element name="_dlc_DocId" ma:index="12" nillable="true" ma:displayName="Tiedostotunnisteen arvo" ma:description="Tälle kohteelle määritetyn tiedostotunnisteen arvo." ma:internalName="_dlc_DocId" ma:readOnly="true">
      <xsd:simpleType>
        <xsd:restriction base="dms:Text"/>
      </xsd:simpleType>
    </xsd:element>
    <xsd:element name="_dlc_DocIdUrl" ma:index="13" nillable="true" ma:displayName="Tiedostotunniste" ma:description="Tämän tiedoston pysyvä linkki."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6.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4CE4C0-FEF6-4EE3-938D-C33AFF864711}">
  <ds:schemaRefs>
    <ds:schemaRef ds:uri="http://purl.org/dc/terms/"/>
    <ds:schemaRef ds:uri="http://www.w3.org/XML/1998/namespace"/>
    <ds:schemaRef ds:uri="http://schemas.microsoft.com/office/2006/metadata/properties"/>
    <ds:schemaRef ds:uri="2708d29a-eddb-4f86-8b7f-4a406efe5228"/>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80cbc28e-a730-4530-a5f1-36409625fbb8"/>
    <ds:schemaRef ds:uri="http://purl.org/dc/dcmitype/"/>
  </ds:schemaRefs>
</ds:datastoreItem>
</file>

<file path=customXml/itemProps2.xml><?xml version="1.0" encoding="utf-8"?>
<ds:datastoreItem xmlns:ds="http://schemas.openxmlformats.org/officeDocument/2006/customXml" ds:itemID="{679C0827-BCE1-4BAC-94EC-EAABB9AEB7DF}">
  <ds:schemaRefs>
    <ds:schemaRef ds:uri="http://schemas.microsoft.com/office/2006/metadata/customXsn"/>
  </ds:schemaRefs>
</ds:datastoreItem>
</file>

<file path=customXml/itemProps3.xml><?xml version="1.0" encoding="utf-8"?>
<ds:datastoreItem xmlns:ds="http://schemas.openxmlformats.org/officeDocument/2006/customXml" ds:itemID="{392A7287-980C-421D-87E3-017E25F61F53}">
  <ds:schemaRefs>
    <ds:schemaRef ds:uri="Microsoft.SharePoint.Taxonomy.ContentTypeSync"/>
  </ds:schemaRefs>
</ds:datastoreItem>
</file>

<file path=customXml/itemProps4.xml><?xml version="1.0" encoding="utf-8"?>
<ds:datastoreItem xmlns:ds="http://schemas.openxmlformats.org/officeDocument/2006/customXml" ds:itemID="{A4D4E2F1-EAC3-4833-AE4E-D051B2A88B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cbc28e-a730-4530-a5f1-36409625fbb8"/>
    <ds:schemaRef ds:uri="2708d29a-eddb-4f86-8b7f-4a406efe52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3215D43-BE80-4170-B2C8-F701F7BD2EFD}">
  <ds:schemaRefs>
    <ds:schemaRef ds:uri="http://schemas.microsoft.com/sharepoint/events"/>
  </ds:schemaRefs>
</ds:datastoreItem>
</file>

<file path=customXml/itemProps6.xml><?xml version="1.0" encoding="utf-8"?>
<ds:datastoreItem xmlns:ds="http://schemas.openxmlformats.org/officeDocument/2006/customXml" ds:itemID="{C68A1A94-6E74-4408-968C-6D27E0A941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Powerpoint-pohja-laajakuva</Template>
  <TotalTime>2584</TotalTime>
  <Words>1363</Words>
  <Application>Microsoft Office PowerPoint</Application>
  <PresentationFormat>Laajakuva</PresentationFormat>
  <Paragraphs>136</Paragraphs>
  <Slides>17</Slides>
  <Notes>4</Notes>
  <HiddenSlides>6</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17</vt:i4>
      </vt:variant>
    </vt:vector>
  </HeadingPairs>
  <TitlesOfParts>
    <vt:vector size="22" baseType="lpstr">
      <vt:lpstr>Arial</vt:lpstr>
      <vt:lpstr>Calibri</vt:lpstr>
      <vt:lpstr>Trebuchet MS</vt:lpstr>
      <vt:lpstr>Wingdings</vt:lpstr>
      <vt:lpstr>PPT-pohja suomi-ruotsi-englanti</vt:lpstr>
      <vt:lpstr>Uudenmaan maakuntakaava ”Uusimaa-kaava 2050”</vt:lpstr>
      <vt:lpstr>Mikä on maakuntakaava?</vt:lpstr>
      <vt:lpstr>Uusimaa-kaava prosessi ja alustava aikataulu v. 2019 -2020</vt:lpstr>
      <vt:lpstr>Lausunnot Helsingin seudun vaihemaakuntakaavan ehdotuksesta kevät 2019: ESPOON KAUPUNKI</vt:lpstr>
      <vt:lpstr>Lausunnot Helsingin seudun vaihemaakuntakaavan ehdotuksesta kevät 2019: Kirkkonummen kunta</vt:lpstr>
      <vt:lpstr>Lausunnot Helsingin seudun vaihemaakuntakaavan ehdotuksesta kevät 2019: KUUMA-seutu</vt:lpstr>
      <vt:lpstr>Tilanne voimassa olevassa maakuntakaavassa</vt:lpstr>
      <vt:lpstr>Varikko-teeman eteneminen maakuntakaavaprosessissa luonnoksesta ehdotukseen 2018-2019</vt:lpstr>
      <vt:lpstr>Tilanne ehdotusvaiheen Helsingin seudun vaihemaakuntakaavassa  – nähtävillä 10/2019</vt:lpstr>
      <vt:lpstr>Raskaan raideliikenteen varikot - määräys</vt:lpstr>
      <vt:lpstr>Taajamatoimintojen kehittämisvyöhyke - määräys</vt:lpstr>
      <vt:lpstr>Maiseman ja kulttuuriympäristön ominaispiirteiden ja arvojen tunnistaminen</vt:lpstr>
      <vt:lpstr>Tiivistelmä maisemaan liittyvistä lähtökohdista</vt:lpstr>
      <vt:lpstr>Arviointia maisema- ja kulttuuriympäristönäkökulmasta, alustava</vt:lpstr>
      <vt:lpstr>Johtopäätökset viheryhteystarpeiden osalta</vt:lpstr>
      <vt:lpstr>Natura-arvioinnin johtopäätökset</vt:lpstr>
      <vt:lpstr>Tutustu Uusimaa-kaavaan!</vt:lpstr>
    </vt:vector>
  </TitlesOfParts>
  <Company>Uudenmaanliitto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Petri Suominen</dc:creator>
  <cp:lastModifiedBy>Finns Vierailija</cp:lastModifiedBy>
  <cp:revision>133</cp:revision>
  <dcterms:created xsi:type="dcterms:W3CDTF">2019-03-20T12:49:59Z</dcterms:created>
  <dcterms:modified xsi:type="dcterms:W3CDTF">2019-10-10T17:51:45Z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0x010100B834EC17A805D342BC052E63895EF04E01002DD2C1EE20B40B4AB53BDA479F092429</vt:lpwstr>
  </property>
  <property fmtid="{D5CDD505-2E9C-101B-9397-08002B2CF9AE}" pid="3" name="Indexterm">
    <vt:lpwstr/>
  </property>
  <property fmtid="{D5CDD505-2E9C-101B-9397-08002B2CF9AE}" pid="4" name="_dlc_DocIdItemGuid">
    <vt:lpwstr>ffa38b34-5e89-47e9-828d-be173bde7b72</vt:lpwstr>
  </property>
  <property fmtid="{D5CDD505-2E9C-101B-9397-08002B2CF9AE}" pid="5" name="SharedWithUsers">
    <vt:lpwstr>2698;#Sari Piela;#290;#Petri Suominen;#173;#Mariikka Manninen;#285;#Jouni Suominen;#236;#Heli Vauhkonen;#42;#Suvi Silvennoinen;#100;#Merja Vikman-Kanerva;#247;#Aila Elo</vt:lpwstr>
  </property>
</Properties>
</file>